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403" r:id="rId3"/>
    <p:sldId id="257" r:id="rId4"/>
    <p:sldId id="1241" r:id="rId5"/>
    <p:sldId id="265" r:id="rId6"/>
    <p:sldId id="398" r:id="rId7"/>
    <p:sldId id="266" r:id="rId8"/>
    <p:sldId id="1264" r:id="rId9"/>
    <p:sldId id="1242" r:id="rId10"/>
    <p:sldId id="1243" r:id="rId11"/>
    <p:sldId id="1245" r:id="rId12"/>
    <p:sldId id="1246" r:id="rId13"/>
    <p:sldId id="1265" r:id="rId14"/>
    <p:sldId id="1247" r:id="rId15"/>
    <p:sldId id="1248" r:id="rId16"/>
    <p:sldId id="1249" r:id="rId17"/>
    <p:sldId id="1250" r:id="rId18"/>
    <p:sldId id="1251" r:id="rId19"/>
    <p:sldId id="1252" r:id="rId20"/>
    <p:sldId id="1253" r:id="rId21"/>
    <p:sldId id="1254" r:id="rId22"/>
    <p:sldId id="1255" r:id="rId23"/>
    <p:sldId id="1256" r:id="rId24"/>
    <p:sldId id="1257" r:id="rId25"/>
    <p:sldId id="1258" r:id="rId26"/>
    <p:sldId id="1259" r:id="rId27"/>
    <p:sldId id="1260" r:id="rId28"/>
    <p:sldId id="1261" r:id="rId29"/>
    <p:sldId id="850" r:id="rId30"/>
    <p:sldId id="851" r:id="rId31"/>
    <p:sldId id="1262" r:id="rId32"/>
    <p:sldId id="1146" r:id="rId33"/>
    <p:sldId id="839" r:id="rId34"/>
    <p:sldId id="493" r:id="rId35"/>
    <p:sldId id="836" r:id="rId36"/>
    <p:sldId id="840" r:id="rId37"/>
    <p:sldId id="838" r:id="rId38"/>
    <p:sldId id="494" r:id="rId39"/>
    <p:sldId id="495" r:id="rId40"/>
    <p:sldId id="639" r:id="rId41"/>
    <p:sldId id="833" r:id="rId42"/>
    <p:sldId id="891" r:id="rId43"/>
    <p:sldId id="842" r:id="rId44"/>
    <p:sldId id="843" r:id="rId45"/>
    <p:sldId id="845" r:id="rId46"/>
    <p:sldId id="846" r:id="rId47"/>
    <p:sldId id="847" r:id="rId48"/>
    <p:sldId id="852" r:id="rId49"/>
    <p:sldId id="853" r:id="rId50"/>
    <p:sldId id="1263" r:id="rId51"/>
    <p:sldId id="580" r:id="rId52"/>
    <p:sldId id="729" r:id="rId53"/>
    <p:sldId id="797" r:id="rId54"/>
    <p:sldId id="586" r:id="rId55"/>
    <p:sldId id="587" r:id="rId56"/>
    <p:sldId id="589" r:id="rId57"/>
    <p:sldId id="591" r:id="rId58"/>
    <p:sldId id="592" r:id="rId59"/>
    <p:sldId id="126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1"/>
    <p:restoredTop sz="94993"/>
  </p:normalViewPr>
  <p:slideViewPr>
    <p:cSldViewPr snapToGrid="0" snapToObjects="1">
      <p:cViewPr varScale="1">
        <p:scale>
          <a:sx n="88" d="100"/>
          <a:sy n="88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5B63-7E26-D441-AC03-A4A443673F7F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284E-BA81-564A-9D1B-60D914A5B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82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73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MUNIT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301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5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530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695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35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A284E-BA81-564A-9D1B-60D914A5BF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47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c.f. reconstructor in CycleGAN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57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72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18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1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56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6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14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195B-53D5-454A-9E00-E5F561B1B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F2C55-2839-EA40-8E73-2F554E0A8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87191-C5D2-7D42-864D-263B9762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1232-BC49-FD41-9F92-8550F23D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77ED-964C-224C-B493-B8DA03D1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E8A5-515C-9647-A372-3617071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7D797-594C-944D-9BC1-400A6B14A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A830-1EE9-CA4D-88D1-FE41823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9D3B-6027-0B41-8F83-E5547663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6A12-F1A3-304B-A565-E788D4F8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227D0-6CC7-1D46-A7B7-1B4991709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3C61D-21DB-C04B-B6AD-3BA0E23A0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4080-4814-CC41-9DD3-ACF3317D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11F4-1787-E24A-9EE1-4BFFCAC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04DFD-6327-9A4B-9156-57C4219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0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D53-0D70-A144-BBBC-17E4D138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8619-90EA-974F-AE77-81332B54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484A-273C-4E46-AF4D-B8A04E6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4555-C81A-564D-8E92-2AF8AE58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A4164-74B2-CD42-BA3D-CECB3FBA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40A2-1487-994C-A015-E8FF2B6C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9C992-C0D6-A247-BF54-F8BB8169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2FE2-A374-8546-A625-A61FF684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1B17-D150-5A49-9192-F4682ACE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6BA5-43C6-8441-8D49-16F85D1B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D2FD-A28E-A04F-804B-020E0CB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9713-AD6F-1744-A5BC-587135779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DFD5E-1F0C-1542-A301-D03678DF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2730-81CC-EB43-9171-AA18B92E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74CD6-0025-1049-97AD-7A8C946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E1A8F-D2FE-2546-A624-C37C2DE0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96F9-CFC2-6643-9B18-D3C3D276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3BC24-83F3-7E44-83E8-275681B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EEFA7-03A9-5743-8D9A-BC59C1A03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7C0E6-1E23-5441-9E86-88EC35B23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52A21-7F94-E245-9F65-21F841739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ED5CB-CD13-EB41-B6BC-B9CAB9ED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76F15-C88C-F849-B568-DFF3874C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5EB4D-C8D0-0E49-B778-D3BDF59B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5863-2C07-9A42-AB14-E3F613FC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9B648-8157-DB44-9CA9-181D74E5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D5F8B-8A5A-CA4C-9E85-2ED4A238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2C1E-0426-CF4A-A801-07697ECF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4B210-3E8D-1149-B36E-CCDAB43E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8D21B-06A6-9B4A-9537-A73D4B0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EB90B-EDEA-8045-98C2-AACAC011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D7F2-E616-4C4F-9A83-C7F8D28E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F79-1CD6-F14B-A8EA-1CAFEE33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8CC0-51EA-CE4D-9DA8-4398D816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3F46-AA17-F343-87E7-5BC9984B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19996-4082-9B43-A35B-8F97E24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9C9D1-C0C2-9E43-996C-79D16A30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6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D44C-AFC5-CA43-BCE0-B0167F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B7B8E-6B27-8C49-81F1-E4B7C28DC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6678F-FCDB-B546-AE3A-F66EF72A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C02D-8CC4-0549-878C-E71268EF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A4A2-3100-0C4E-8DB9-307539B7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999C-D096-A642-9022-2773C33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ECD89-66FA-DA48-9766-91A51CB4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3A51-B86A-F64F-9287-845E5212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1C0B-B656-AC49-A648-A7997AA8B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7D06-0092-5E4F-B259-C6383C920FFC}" type="datetimeFigureOut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7C0F5-C46D-7E4D-8490-474BEF5B5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EF59-2143-6B4B-AE56-55E9E1B3F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9D3AB-1C42-8E4C-9D9F-62C92E3E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3" Type="http://schemas.openxmlformats.org/officeDocument/2006/relationships/image" Target="../media/image80.png"/><Relationship Id="rId12" Type="http://schemas.openxmlformats.org/officeDocument/2006/relationships/image" Target="../media/image22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2" Type="http://schemas.openxmlformats.org/officeDocument/2006/relationships/image" Target="../media/image91.png"/><Relationship Id="rId17" Type="http://schemas.openxmlformats.org/officeDocument/2006/relationships/image" Target="../media/image28.pn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35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46.jpg"/><Relationship Id="rId21" Type="http://schemas.microsoft.com/office/2007/relationships/media" Target="../media/media11.mp3"/><Relationship Id="rId34" Type="http://schemas.openxmlformats.org/officeDocument/2006/relationships/image" Target="../media/image54.jpe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3.jpeg"/><Relationship Id="rId38" Type="http://schemas.openxmlformats.org/officeDocument/2006/relationships/image" Target="../media/image58.jp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openxmlformats.org/officeDocument/2006/relationships/image" Target="../media/image49.jp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image" Target="../media/image52.jpeg"/><Relationship Id="rId37" Type="http://schemas.openxmlformats.org/officeDocument/2006/relationships/image" Target="../media/image57.jp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image" Target="../media/image48.jpg"/><Relationship Id="rId36" Type="http://schemas.openxmlformats.org/officeDocument/2006/relationships/image" Target="../media/image56.jpg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openxmlformats.org/officeDocument/2006/relationships/image" Target="../media/image51.jpe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openxmlformats.org/officeDocument/2006/relationships/image" Target="../media/image47.jpg"/><Relationship Id="rId30" Type="http://schemas.openxmlformats.org/officeDocument/2006/relationships/image" Target="../media/image50.png"/><Relationship Id="rId35" Type="http://schemas.openxmlformats.org/officeDocument/2006/relationships/image" Target="../media/image55.jpg"/><Relationship Id="rId8" Type="http://schemas.openxmlformats.org/officeDocument/2006/relationships/audio" Target="../media/media4.mp3"/><Relationship Id="rId3" Type="http://schemas.microsoft.com/office/2007/relationships/media" Target="../media/media2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6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8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8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8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86.png"/><Relationship Id="rId7" Type="http://schemas.openxmlformats.org/officeDocument/2006/relationships/image" Target="../media/image7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10" Type="http://schemas.openxmlformats.org/officeDocument/2006/relationships/image" Target="../media/image29.png"/><Relationship Id="rId4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8.png"/><Relationship Id="rId7" Type="http://schemas.openxmlformats.org/officeDocument/2006/relationships/image" Target="../media/image75.jpe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77.png"/><Relationship Id="rId10" Type="http://schemas.openxmlformats.org/officeDocument/2006/relationships/image" Target="../media/image108.png"/><Relationship Id="rId4" Type="http://schemas.openxmlformats.org/officeDocument/2006/relationships/image" Target="../media/image7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jpg"/><Relationship Id="rId12" Type="http://schemas.openxmlformats.org/officeDocument/2006/relationships/image" Target="../media/image131.jp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79.jpe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jpg"/><Relationship Id="rId12" Type="http://schemas.openxmlformats.org/officeDocument/2006/relationships/image" Target="../media/image131.jp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79.jpe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3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7.png"/><Relationship Id="rId7" Type="http://schemas.openxmlformats.org/officeDocument/2006/relationships/image" Target="../media/image79.jpeg"/><Relationship Id="rId12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0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4" Type="http://schemas.openxmlformats.org/officeDocument/2006/relationships/image" Target="../media/image1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0.png"/><Relationship Id="rId7" Type="http://schemas.openxmlformats.org/officeDocument/2006/relationships/image" Target="../media/image1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30.jpg"/><Relationship Id="rId10" Type="http://schemas.openxmlformats.org/officeDocument/2006/relationships/image" Target="../media/image202.png"/><Relationship Id="rId4" Type="http://schemas.openxmlformats.org/officeDocument/2006/relationships/image" Target="../media/image200.jpg"/><Relationship Id="rId9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github.com/hindupuravinash/the-gan-zo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htrome/really-awesome-gan" TargetMode="External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A62-3AEA-B14E-9742-CC1170824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4- Applications of GANs</a:t>
            </a:r>
            <a:br>
              <a:rPr lang="en-US" sz="6600" dirty="0"/>
            </a:br>
            <a:r>
              <a:rPr lang="en-US" sz="6600" dirty="0"/>
              <a:t>for Image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4D41-AAA0-714B-946A-4646DDE1E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873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Risman Adnan Mattotorang</a:t>
            </a:r>
          </a:p>
          <a:p>
            <a:r>
              <a:rPr lang="en-US" sz="2800" dirty="0"/>
              <a:t>Software R&amp;D Director </a:t>
            </a:r>
          </a:p>
          <a:p>
            <a:r>
              <a:rPr lang="en-US" sz="2800" dirty="0"/>
              <a:t>Samsung R&amp;D Institute Indonesia</a:t>
            </a:r>
          </a:p>
        </p:txBody>
      </p:sp>
    </p:spTree>
    <p:extLst>
      <p:ext uri="{BB962C8B-B14F-4D97-AF65-F5344CB8AC3E}">
        <p14:creationId xmlns:p14="http://schemas.microsoft.com/office/powerpoint/2010/main" val="17132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Realistic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CelebA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celebrity looking faces  </a:t>
            </a:r>
          </a:p>
        </p:txBody>
      </p:sp>
      <p:pic>
        <p:nvPicPr>
          <p:cNvPr id="10" name="圖片 3" descr="一張含有 擺姿勢, 個人, 相片, 人 的圖片&#10;&#10;自動產生的描述">
            <a:extLst>
              <a:ext uri="{FF2B5EF4-FFF2-40B4-BE49-F238E27FC236}">
                <a16:creationId xmlns:a16="http://schemas.microsoft.com/office/drawing/2014/main" id="{ED684096-3BD2-6A4C-90E2-171B7C72B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40247" y="2768485"/>
            <a:ext cx="6523235" cy="326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681F1-A3FD-354A-B839-748E8E0C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203" y="2768484"/>
            <a:ext cx="3357948" cy="1880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08E15-79E6-4642-B782-A18567AB9C70}"/>
              </a:ext>
            </a:extLst>
          </p:cNvPr>
          <p:cNvSpPr txBox="1"/>
          <p:nvPr/>
        </p:nvSpPr>
        <p:spPr>
          <a:xfrm>
            <a:off x="8316097" y="5222462"/>
            <a:ext cx="27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All of those faces are fake!</a:t>
            </a:r>
          </a:p>
        </p:txBody>
      </p:sp>
    </p:spTree>
    <p:extLst>
      <p:ext uri="{BB962C8B-B14F-4D97-AF65-F5344CB8AC3E}">
        <p14:creationId xmlns:p14="http://schemas.microsoft.com/office/powerpoint/2010/main" val="299903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Realistic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ImageNet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and natural objects/things  </a:t>
            </a:r>
          </a:p>
        </p:txBody>
      </p:sp>
      <p:pic>
        <p:nvPicPr>
          <p:cNvPr id="8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D57B353E-4FA6-FA40-8F81-ECCAA64B3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"/>
          <a:stretch/>
        </p:blipFill>
        <p:spPr bwMode="auto">
          <a:xfrm>
            <a:off x="846490" y="2768483"/>
            <a:ext cx="6816972" cy="34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ç¶²çç BigGANãçåçæå°çµæ">
            <a:extLst>
              <a:ext uri="{FF2B5EF4-FFF2-40B4-BE49-F238E27FC236}">
                <a16:creationId xmlns:a16="http://schemas.microsoft.com/office/drawing/2014/main" id="{073E40DC-A3A7-8E45-98BB-FD3AF589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318" y="2768483"/>
            <a:ext cx="3504396" cy="34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for Image Super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Low Resolutions ImageNet Dataset 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Super Resolution Realistic and natural objects/things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31B21-BE32-8A49-B8D0-1B5618F9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1" y="2645021"/>
            <a:ext cx="9240537" cy="3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1440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85C7-9674-6A4C-8DDA-173CFB6D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Conditional GANs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0070C0"/>
                    </a:solidFill>
                  </a:rPr>
                  <a:t>A generator </a:t>
                </a:r>
                <a:r>
                  <a:rPr lang="en-US" altLang="zh-TW" sz="2000" b="1" i="1" dirty="0">
                    <a:solidFill>
                      <a:srgbClr val="0070C0"/>
                    </a:solidFill>
                  </a:rPr>
                  <a:t>G</a:t>
                </a:r>
                <a:r>
                  <a:rPr lang="en-US" altLang="zh-TW" sz="2000" b="1" dirty="0">
                    <a:solidFill>
                      <a:srgbClr val="0070C0"/>
                    </a:solidFill>
                  </a:rPr>
                  <a:t> is a network.</a:t>
                </a:r>
                <a:r>
                  <a:rPr lang="en-US" altLang="zh-TW" sz="2000" dirty="0"/>
                  <a:t>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C00000"/>
                    </a:solidFill>
                  </a:rPr>
                  <a:t>Eg. “Girl with red hair and red eyes”: 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§"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  <a:blipFill>
                <a:blip r:embed="rId2"/>
                <a:stretch>
                  <a:fillRect l="-35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D271F4A-672B-E54F-9579-6766C042F768}"/>
              </a:ext>
            </a:extLst>
          </p:cNvPr>
          <p:cNvGrpSpPr/>
          <p:nvPr/>
        </p:nvGrpSpPr>
        <p:grpSpPr>
          <a:xfrm>
            <a:off x="1620460" y="2503677"/>
            <a:ext cx="8912496" cy="2747989"/>
            <a:chOff x="1620460" y="2503677"/>
            <a:chExt cx="8912496" cy="2747989"/>
          </a:xfrm>
        </p:grpSpPr>
        <p:pic>
          <p:nvPicPr>
            <p:cNvPr id="4" name="圖片 16">
              <a:extLst>
                <a:ext uri="{FF2B5EF4-FFF2-40B4-BE49-F238E27FC236}">
                  <a16:creationId xmlns:a16="http://schemas.microsoft.com/office/drawing/2014/main" id="{F07775FA-05D6-5244-87A6-F7CBF63C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963" y="2839249"/>
              <a:ext cx="1804554" cy="2189526"/>
            </a:xfrm>
            <a:prstGeom prst="rect">
              <a:avLst/>
            </a:prstGeom>
          </p:spPr>
        </p:pic>
        <p:pic>
          <p:nvPicPr>
            <p:cNvPr id="5" name="圖片 11">
              <a:extLst>
                <a:ext uri="{FF2B5EF4-FFF2-40B4-BE49-F238E27FC236}">
                  <a16:creationId xmlns:a16="http://schemas.microsoft.com/office/drawing/2014/main" id="{C04B70A7-756D-404F-9BFB-6C23D9B0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43" y="3107098"/>
              <a:ext cx="929364" cy="916633"/>
            </a:xfrm>
            <a:prstGeom prst="rect">
              <a:avLst/>
            </a:prstGeom>
          </p:spPr>
        </p:pic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AABE4C7A-F7FD-C04E-B586-959B43E26819}"/>
                </a:ext>
              </a:extLst>
            </p:cNvPr>
            <p:cNvSpPr/>
            <p:nvPr/>
          </p:nvSpPr>
          <p:spPr>
            <a:xfrm>
              <a:off x="3593275" y="3191136"/>
              <a:ext cx="1743075" cy="136639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 </a:t>
              </a:r>
            </a:p>
            <a:p>
              <a:pPr algn="ctr"/>
              <a:r>
                <a:rPr lang="en-US" altLang="zh-TW" dirty="0"/>
                <a:t>Network </a:t>
              </a:r>
            </a:p>
            <a:p>
              <a:pPr algn="ctr"/>
              <a:r>
                <a:rPr lang="en-US" altLang="zh-TW" i="1" dirty="0"/>
                <a:t>G</a:t>
              </a:r>
              <a:endParaRPr lang="zh-TW" altLang="en-US" i="1"/>
            </a:p>
          </p:txBody>
        </p:sp>
        <p:sp>
          <p:nvSpPr>
            <p:cNvPr id="8" name="橢圓 4">
              <a:extLst>
                <a:ext uri="{FF2B5EF4-FFF2-40B4-BE49-F238E27FC236}">
                  <a16:creationId xmlns:a16="http://schemas.microsoft.com/office/drawing/2014/main" id="{1D8076B8-0DD6-F34F-8A7A-8807D30B444A}"/>
                </a:ext>
              </a:extLst>
            </p:cNvPr>
            <p:cNvSpPr/>
            <p:nvPr/>
          </p:nvSpPr>
          <p:spPr>
            <a:xfrm>
              <a:off x="2449575" y="346711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5">
              <a:extLst>
                <a:ext uri="{FF2B5EF4-FFF2-40B4-BE49-F238E27FC236}">
                  <a16:creationId xmlns:a16="http://schemas.microsoft.com/office/drawing/2014/main" id="{428C6B12-931F-1A48-ABD1-35CF795D55BD}"/>
                </a:ext>
              </a:extLst>
            </p:cNvPr>
            <p:cNvSpPr/>
            <p:nvPr/>
          </p:nvSpPr>
          <p:spPr>
            <a:xfrm>
              <a:off x="6201743" y="3814803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/>
                <p:nvPr/>
              </p:nvSpPr>
              <p:spPr>
                <a:xfrm>
                  <a:off x="2365515" y="3579849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/>
                </a:p>
              </p:txBody>
            </p:sp>
          </mc:Choice>
          <mc:Fallback xmlns="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515" y="3579849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/>
                <p:nvPr/>
              </p:nvSpPr>
              <p:spPr>
                <a:xfrm>
                  <a:off x="4910796" y="4611876"/>
                  <a:ext cx="14575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796" y="4611876"/>
                  <a:ext cx="145751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id="{EE63179D-AC71-9246-9A26-875027028AFF}"/>
                </a:ext>
              </a:extLst>
            </p:cNvPr>
            <p:cNvCxnSpPr>
              <a:cxnSpLocks/>
            </p:cNvCxnSpPr>
            <p:nvPr/>
          </p:nvCxnSpPr>
          <p:spPr>
            <a:xfrm>
              <a:off x="2950027" y="3579848"/>
              <a:ext cx="5440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0">
              <a:extLst>
                <a:ext uri="{FF2B5EF4-FFF2-40B4-BE49-F238E27FC236}">
                  <a16:creationId xmlns:a16="http://schemas.microsoft.com/office/drawing/2014/main" id="{0D29D161-4955-6D49-A9D0-FB8346785C92}"/>
                </a:ext>
              </a:extLst>
            </p:cNvPr>
            <p:cNvCxnSpPr>
              <a:cxnSpLocks/>
            </p:cNvCxnSpPr>
            <p:nvPr/>
          </p:nvCxnSpPr>
          <p:spPr>
            <a:xfrm>
              <a:off x="5416114" y="3919498"/>
              <a:ext cx="6163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2">
              <a:extLst>
                <a:ext uri="{FF2B5EF4-FFF2-40B4-BE49-F238E27FC236}">
                  <a16:creationId xmlns:a16="http://schemas.microsoft.com/office/drawing/2014/main" id="{C10CC809-6302-2345-9E69-376D4A2039C2}"/>
                </a:ext>
              </a:extLst>
            </p:cNvPr>
            <p:cNvSpPr txBox="1"/>
            <p:nvPr/>
          </p:nvSpPr>
          <p:spPr>
            <a:xfrm>
              <a:off x="1722500" y="2503677"/>
              <a:ext cx="1663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Normal Distribution</a:t>
              </a:r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/>
                <p:nvPr/>
              </p:nvSpPr>
              <p:spPr>
                <a:xfrm>
                  <a:off x="6163619" y="2832301"/>
                  <a:ext cx="10575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619" y="2832301"/>
                  <a:ext cx="105759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圖片 20">
              <a:extLst>
                <a:ext uri="{FF2B5EF4-FFF2-40B4-BE49-F238E27FC236}">
                  <a16:creationId xmlns:a16="http://schemas.microsoft.com/office/drawing/2014/main" id="{4311617D-CFAE-BE40-884B-A8D3BF5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369" y="2555085"/>
              <a:ext cx="2529587" cy="260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/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左-右雙向 22">
              <a:extLst>
                <a:ext uri="{FF2B5EF4-FFF2-40B4-BE49-F238E27FC236}">
                  <a16:creationId xmlns:a16="http://schemas.microsoft.com/office/drawing/2014/main" id="{994F558B-1668-9544-9208-16C2F6883D3B}"/>
                </a:ext>
              </a:extLst>
            </p:cNvPr>
            <p:cNvSpPr/>
            <p:nvPr/>
          </p:nvSpPr>
          <p:spPr>
            <a:xfrm>
              <a:off x="7317797" y="3418716"/>
              <a:ext cx="1060184" cy="359816"/>
            </a:xfrm>
            <a:prstGeom prst="leftRightArrow">
              <a:avLst>
                <a:gd name="adj1" fmla="val 43131"/>
                <a:gd name="adj2" fmla="val 3969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27">
              <a:extLst>
                <a:ext uri="{FF2B5EF4-FFF2-40B4-BE49-F238E27FC236}">
                  <a16:creationId xmlns:a16="http://schemas.microsoft.com/office/drawing/2014/main" id="{FBED9129-EF39-824E-87C4-D8E8FF1756FC}"/>
                </a:ext>
              </a:extLst>
            </p:cNvPr>
            <p:cNvSpPr/>
            <p:nvPr/>
          </p:nvSpPr>
          <p:spPr>
            <a:xfrm>
              <a:off x="2260740" y="3319915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8">
              <a:extLst>
                <a:ext uri="{FF2B5EF4-FFF2-40B4-BE49-F238E27FC236}">
                  <a16:creationId xmlns:a16="http://schemas.microsoft.com/office/drawing/2014/main" id="{E3421F44-C5D7-5A4F-AFE1-4F266F4C4372}"/>
                </a:ext>
              </a:extLst>
            </p:cNvPr>
            <p:cNvSpPr/>
            <p:nvPr/>
          </p:nvSpPr>
          <p:spPr>
            <a:xfrm>
              <a:off x="2257105" y="361956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9">
              <a:extLst>
                <a:ext uri="{FF2B5EF4-FFF2-40B4-BE49-F238E27FC236}">
                  <a16:creationId xmlns:a16="http://schemas.microsoft.com/office/drawing/2014/main" id="{2A63DD74-EE7A-0E43-926E-DA6A604F0AA4}"/>
                </a:ext>
              </a:extLst>
            </p:cNvPr>
            <p:cNvSpPr/>
            <p:nvPr/>
          </p:nvSpPr>
          <p:spPr>
            <a:xfrm>
              <a:off x="2676684" y="35591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30">
              <a:extLst>
                <a:ext uri="{FF2B5EF4-FFF2-40B4-BE49-F238E27FC236}">
                  <a16:creationId xmlns:a16="http://schemas.microsoft.com/office/drawing/2014/main" id="{F850F3E6-081F-C240-9438-401EF6F96875}"/>
                </a:ext>
              </a:extLst>
            </p:cNvPr>
            <p:cNvSpPr/>
            <p:nvPr/>
          </p:nvSpPr>
          <p:spPr>
            <a:xfrm>
              <a:off x="2614650" y="3289704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31">
              <a:extLst>
                <a:ext uri="{FF2B5EF4-FFF2-40B4-BE49-F238E27FC236}">
                  <a16:creationId xmlns:a16="http://schemas.microsoft.com/office/drawing/2014/main" id="{6FE20C01-D97E-D64A-8C41-B28EEFEE7696}"/>
                </a:ext>
              </a:extLst>
            </p:cNvPr>
            <p:cNvSpPr/>
            <p:nvPr/>
          </p:nvSpPr>
          <p:spPr>
            <a:xfrm>
              <a:off x="6096968" y="3418990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32">
              <a:extLst>
                <a:ext uri="{FF2B5EF4-FFF2-40B4-BE49-F238E27FC236}">
                  <a16:creationId xmlns:a16="http://schemas.microsoft.com/office/drawing/2014/main" id="{65086D2B-4A4A-704D-8FD2-DA52E188ABC4}"/>
                </a:ext>
              </a:extLst>
            </p:cNvPr>
            <p:cNvSpPr/>
            <p:nvPr/>
          </p:nvSpPr>
          <p:spPr>
            <a:xfrm>
              <a:off x="6400831" y="3580150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33">
              <a:extLst>
                <a:ext uri="{FF2B5EF4-FFF2-40B4-BE49-F238E27FC236}">
                  <a16:creationId xmlns:a16="http://schemas.microsoft.com/office/drawing/2014/main" id="{4CBC96D8-FE9B-E044-BA62-941DF0338613}"/>
                </a:ext>
              </a:extLst>
            </p:cNvPr>
            <p:cNvSpPr/>
            <p:nvPr/>
          </p:nvSpPr>
          <p:spPr>
            <a:xfrm>
              <a:off x="6890242" y="3335499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34">
              <a:extLst>
                <a:ext uri="{FF2B5EF4-FFF2-40B4-BE49-F238E27FC236}">
                  <a16:creationId xmlns:a16="http://schemas.microsoft.com/office/drawing/2014/main" id="{BA2C564D-B2F5-1E4C-8F6A-0A6C0B43A0F0}"/>
                </a:ext>
              </a:extLst>
            </p:cNvPr>
            <p:cNvSpPr/>
            <p:nvPr/>
          </p:nvSpPr>
          <p:spPr>
            <a:xfrm>
              <a:off x="6925338" y="3612517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/>
                <p:nvPr/>
              </p:nvSpPr>
              <p:spPr>
                <a:xfrm>
                  <a:off x="1620460" y="4913112"/>
                  <a:ext cx="47436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sz="1600" dirty="0"/>
                    <a:t>: an image (a high-dimensional vector) per condition </a:t>
                  </a:r>
                  <a:r>
                    <a:rPr lang="en-US" altLang="zh-TW" sz="1600" i="1" dirty="0"/>
                    <a:t>c</a:t>
                  </a:r>
                  <a:endParaRPr lang="zh-TW" altLang="en-US" sz="1600" i="1" dirty="0"/>
                </a:p>
              </p:txBody>
            </p:sp>
          </mc:Choice>
          <mc:Fallback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460" y="4913112"/>
                  <a:ext cx="4743695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3571" r="-267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E1E24-4FBE-4143-ADCE-3B8667773B8D}"/>
                </a:ext>
              </a:extLst>
            </p:cNvPr>
            <p:cNvSpPr txBox="1"/>
            <p:nvPr/>
          </p:nvSpPr>
          <p:spPr>
            <a:xfrm>
              <a:off x="7222452" y="4147902"/>
              <a:ext cx="1294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Distance 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Divergence</a:t>
              </a:r>
            </a:p>
          </p:txBody>
        </p:sp>
        <p:sp>
          <p:nvSpPr>
            <p:cNvPr id="30" name="矩形 11">
              <a:extLst>
                <a:ext uri="{FF2B5EF4-FFF2-40B4-BE49-F238E27FC236}">
                  <a16:creationId xmlns:a16="http://schemas.microsoft.com/office/drawing/2014/main" id="{165694BC-208F-5A44-A180-9411853555E4}"/>
                </a:ext>
              </a:extLst>
            </p:cNvPr>
            <p:cNvSpPr/>
            <p:nvPr/>
          </p:nvSpPr>
          <p:spPr>
            <a:xfrm>
              <a:off x="1912216" y="4183150"/>
              <a:ext cx="122309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condition </a:t>
              </a:r>
              <a:r>
                <a:rPr lang="en-US" altLang="zh-TW" i="1" dirty="0"/>
                <a:t>c</a:t>
              </a:r>
              <a:endParaRPr lang="zh-TW" altLang="en-US" i="1"/>
            </a:p>
          </p:txBody>
        </p:sp>
        <p:cxnSp>
          <p:nvCxnSpPr>
            <p:cNvPr id="35" name="直線單箭頭接點 9">
              <a:extLst>
                <a:ext uri="{FF2B5EF4-FFF2-40B4-BE49-F238E27FC236}">
                  <a16:creationId xmlns:a16="http://schemas.microsoft.com/office/drawing/2014/main" id="{1193F261-51E8-BC4C-9914-84882474EBF2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135308" y="4367816"/>
              <a:ext cx="3626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">
            <a:extLst>
              <a:ext uri="{FF2B5EF4-FFF2-40B4-BE49-F238E27FC236}">
                <a16:creationId xmlns:a16="http://schemas.microsoft.com/office/drawing/2014/main" id="{BE1D1FEB-8578-3942-B4CF-A7C4D7AB132D}"/>
              </a:ext>
            </a:extLst>
          </p:cNvPr>
          <p:cNvSpPr/>
          <p:nvPr/>
        </p:nvSpPr>
        <p:spPr>
          <a:xfrm>
            <a:off x="8743915" y="6177348"/>
            <a:ext cx="32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[Mehdi Mirza, et al., arXiv,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38" name="圖片 65">
            <a:extLst>
              <a:ext uri="{FF2B5EF4-FFF2-40B4-BE49-F238E27FC236}">
                <a16:creationId xmlns:a16="http://schemas.microsoft.com/office/drawing/2014/main" id="{C1C7088B-C179-304C-825B-982F4B3C5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5495" y="5389606"/>
            <a:ext cx="1224812" cy="11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4077-C300-0945-9501-62C6DA63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849B-96E1-E347-A52B-FD4CB4D2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Traditional Supervised Approach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75170-27B5-B64D-901F-11574D538E27}"/>
              </a:ext>
            </a:extLst>
          </p:cNvPr>
          <p:cNvGrpSpPr/>
          <p:nvPr/>
        </p:nvGrpSpPr>
        <p:grpSpPr>
          <a:xfrm>
            <a:off x="3516147" y="2457435"/>
            <a:ext cx="8279869" cy="3854465"/>
            <a:chOff x="2374409" y="2302451"/>
            <a:chExt cx="8279869" cy="3854465"/>
          </a:xfrm>
        </p:grpSpPr>
        <p:sp>
          <p:nvSpPr>
            <p:cNvPr id="4" name="文字方塊 11">
              <a:extLst>
                <a:ext uri="{FF2B5EF4-FFF2-40B4-BE49-F238E27FC236}">
                  <a16:creationId xmlns:a16="http://schemas.microsoft.com/office/drawing/2014/main" id="{DC56B323-59D3-7D40-B6E5-5EE4A7003ECD}"/>
                </a:ext>
              </a:extLst>
            </p:cNvPr>
            <p:cNvSpPr txBox="1"/>
            <p:nvPr/>
          </p:nvSpPr>
          <p:spPr>
            <a:xfrm>
              <a:off x="5149517" y="5069021"/>
              <a:ext cx="2222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Target of NN</a:t>
              </a:r>
              <a:r>
                <a:rPr lang="zh-TW" altLang="en-US">
                  <a:solidFill>
                    <a:srgbClr val="FF0000"/>
                  </a:solidFill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</a:rPr>
                <a:t>Output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7E1BA024-39DF-1E45-982F-90A513A96560}"/>
                </a:ext>
              </a:extLst>
            </p:cNvPr>
            <p:cNvSpPr/>
            <p:nvPr/>
          </p:nvSpPr>
          <p:spPr>
            <a:xfrm>
              <a:off x="5255173" y="2539254"/>
              <a:ext cx="1472384" cy="82832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NN</a:t>
              </a:r>
            </a:p>
          </p:txBody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47862513-0FA9-C946-88CC-076C8B07A9B3}"/>
                </a:ext>
              </a:extLst>
            </p:cNvPr>
            <p:cNvSpPr/>
            <p:nvPr/>
          </p:nvSpPr>
          <p:spPr>
            <a:xfrm>
              <a:off x="6783523" y="2716909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" name="箭號: 向右 5">
              <a:extLst>
                <a:ext uri="{FF2B5EF4-FFF2-40B4-BE49-F238E27FC236}">
                  <a16:creationId xmlns:a16="http://schemas.microsoft.com/office/drawing/2014/main" id="{113E954A-72B8-EA42-A6A8-33342C112474}"/>
                </a:ext>
              </a:extLst>
            </p:cNvPr>
            <p:cNvSpPr/>
            <p:nvPr/>
          </p:nvSpPr>
          <p:spPr>
            <a:xfrm>
              <a:off x="4664417" y="2691614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C990F25-51E3-0740-AD92-AFBAF31FC24A}"/>
                </a:ext>
              </a:extLst>
            </p:cNvPr>
            <p:cNvSpPr txBox="1"/>
            <p:nvPr/>
          </p:nvSpPr>
          <p:spPr>
            <a:xfrm>
              <a:off x="7239558" y="2391523"/>
              <a:ext cx="990655" cy="10156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2000" dirty="0"/>
            </a:p>
            <a:p>
              <a:pPr algn="ctr"/>
              <a:r>
                <a:rPr lang="en-US" altLang="zh-TW" sz="2000" dirty="0"/>
                <a:t>Image</a:t>
              </a:r>
            </a:p>
            <a:p>
              <a:pPr algn="ctr"/>
              <a:endParaRPr lang="zh-TW" altLang="en-US" sz="2000"/>
            </a:p>
          </p:txBody>
        </p:sp>
        <p:sp>
          <p:nvSpPr>
            <p:cNvPr id="9" name="文字方塊 9">
              <a:extLst>
                <a:ext uri="{FF2B5EF4-FFF2-40B4-BE49-F238E27FC236}">
                  <a16:creationId xmlns:a16="http://schemas.microsoft.com/office/drawing/2014/main" id="{1B0CD925-CA92-D946-A8EC-8FE4660C4A09}"/>
                </a:ext>
              </a:extLst>
            </p:cNvPr>
            <p:cNvSpPr txBox="1"/>
            <p:nvPr/>
          </p:nvSpPr>
          <p:spPr>
            <a:xfrm>
              <a:off x="3014697" y="3577666"/>
              <a:ext cx="253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70C0"/>
                  </a:solidFill>
                </a:rPr>
                <a:t>Text: “train”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10" name="Picture 2" descr="「火車」的圖片搜尋結果">
              <a:extLst>
                <a:ext uri="{FF2B5EF4-FFF2-40B4-BE49-F238E27FC236}">
                  <a16:creationId xmlns:a16="http://schemas.microsoft.com/office/drawing/2014/main" id="{85C8C316-87FB-E443-A30D-CBDC0D70E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533" y="4174221"/>
              <a:ext cx="1076145" cy="71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141E4C54-7117-424C-BC5D-D3EEF9BB28FA}"/>
                </a:ext>
              </a:extLst>
            </p:cNvPr>
            <p:cNvSpPr/>
            <p:nvPr/>
          </p:nvSpPr>
          <p:spPr>
            <a:xfrm>
              <a:off x="5301583" y="4777915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pic>
          <p:nvPicPr>
            <p:cNvPr id="12" name="Picture 4" descr="「火車」的圖片搜尋結果">
              <a:extLst>
                <a:ext uri="{FF2B5EF4-FFF2-40B4-BE49-F238E27FC236}">
                  <a16:creationId xmlns:a16="http://schemas.microsoft.com/office/drawing/2014/main" id="{BC4652D1-0AB1-F24E-A7B6-3E6F5483B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620" y="4671260"/>
              <a:ext cx="1024684" cy="7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「火車」的圖片搜尋結果">
              <a:extLst>
                <a:ext uri="{FF2B5EF4-FFF2-40B4-BE49-F238E27FC236}">
                  <a16:creationId xmlns:a16="http://schemas.microsoft.com/office/drawing/2014/main" id="{9DA1DD55-8BE9-3947-AAFA-5E912AB7B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52" y="3757643"/>
              <a:ext cx="1029867" cy="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「火車」的圖片搜尋結果">
              <a:extLst>
                <a:ext uri="{FF2B5EF4-FFF2-40B4-BE49-F238E27FC236}">
                  <a16:creationId xmlns:a16="http://schemas.microsoft.com/office/drawing/2014/main" id="{4CE17B6A-1129-D746-B68F-3872DCA7D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018" y="4078731"/>
              <a:ext cx="1082938" cy="7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「火車」的圖片搜尋結果">
              <a:extLst>
                <a:ext uri="{FF2B5EF4-FFF2-40B4-BE49-F238E27FC236}">
                  <a16:creationId xmlns:a16="http://schemas.microsoft.com/office/drawing/2014/main" id="{30B0F74D-C91D-5F49-933C-554EE6FDB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63" y="5282340"/>
              <a:ext cx="1022169" cy="76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「火車」的圖片搜尋結果">
              <a:extLst>
                <a:ext uri="{FF2B5EF4-FFF2-40B4-BE49-F238E27FC236}">
                  <a16:creationId xmlns:a16="http://schemas.microsoft.com/office/drawing/2014/main" id="{98D13DF5-FA4D-0F41-85FA-63D9E1221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177" y="4460598"/>
              <a:ext cx="1252805" cy="83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橢圓 17">
              <a:extLst>
                <a:ext uri="{FF2B5EF4-FFF2-40B4-BE49-F238E27FC236}">
                  <a16:creationId xmlns:a16="http://schemas.microsoft.com/office/drawing/2014/main" id="{29B26994-752A-6F42-9BE5-B5AB75ACD8A8}"/>
                </a:ext>
              </a:extLst>
            </p:cNvPr>
            <p:cNvSpPr/>
            <p:nvPr/>
          </p:nvSpPr>
          <p:spPr>
            <a:xfrm>
              <a:off x="6520783" y="4432566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橢圓 18">
              <a:extLst>
                <a:ext uri="{FF2B5EF4-FFF2-40B4-BE49-F238E27FC236}">
                  <a16:creationId xmlns:a16="http://schemas.microsoft.com/office/drawing/2014/main" id="{3A71C828-472B-C249-BD7D-AC1D52F8264A}"/>
                </a:ext>
              </a:extLst>
            </p:cNvPr>
            <p:cNvSpPr/>
            <p:nvPr/>
          </p:nvSpPr>
          <p:spPr>
            <a:xfrm>
              <a:off x="4706179" y="5327740"/>
              <a:ext cx="222250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橢圓 19">
              <a:extLst>
                <a:ext uri="{FF2B5EF4-FFF2-40B4-BE49-F238E27FC236}">
                  <a16:creationId xmlns:a16="http://schemas.microsoft.com/office/drawing/2014/main" id="{E59158E7-9E8E-E344-B2CE-C9E317966C33}"/>
                </a:ext>
              </a:extLst>
            </p:cNvPr>
            <p:cNvSpPr/>
            <p:nvPr/>
          </p:nvSpPr>
          <p:spPr>
            <a:xfrm>
              <a:off x="9195018" y="5205153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橢圓 20">
              <a:extLst>
                <a:ext uri="{FF2B5EF4-FFF2-40B4-BE49-F238E27FC236}">
                  <a16:creationId xmlns:a16="http://schemas.microsoft.com/office/drawing/2014/main" id="{B2502A15-B880-584D-A817-4E4E8B109FD2}"/>
                </a:ext>
              </a:extLst>
            </p:cNvPr>
            <p:cNvSpPr/>
            <p:nvPr/>
          </p:nvSpPr>
          <p:spPr>
            <a:xfrm>
              <a:off x="10166831" y="4692739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1" name="橢圓 21">
              <a:extLst>
                <a:ext uri="{FF2B5EF4-FFF2-40B4-BE49-F238E27FC236}">
                  <a16:creationId xmlns:a16="http://schemas.microsoft.com/office/drawing/2014/main" id="{5865D3D0-AB29-544A-A126-1117B55577A2}"/>
                </a:ext>
              </a:extLst>
            </p:cNvPr>
            <p:cNvSpPr/>
            <p:nvPr/>
          </p:nvSpPr>
          <p:spPr>
            <a:xfrm>
              <a:off x="8429347" y="5941016"/>
              <a:ext cx="22225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橢圓 22">
              <a:extLst>
                <a:ext uri="{FF2B5EF4-FFF2-40B4-BE49-F238E27FC236}">
                  <a16:creationId xmlns:a16="http://schemas.microsoft.com/office/drawing/2014/main" id="{C125AE7F-3FE4-9245-8696-58BA7155829F}"/>
                </a:ext>
              </a:extLst>
            </p:cNvPr>
            <p:cNvSpPr/>
            <p:nvPr/>
          </p:nvSpPr>
          <p:spPr>
            <a:xfrm>
              <a:off x="6017138" y="5376988"/>
              <a:ext cx="222250" cy="2159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02C6F723-CC13-9443-86C0-6DAD0D9694AE}"/>
                </a:ext>
              </a:extLst>
            </p:cNvPr>
            <p:cNvSpPr/>
            <p:nvPr/>
          </p:nvSpPr>
          <p:spPr>
            <a:xfrm>
              <a:off x="3665578" y="5715844"/>
              <a:ext cx="163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 </a:t>
              </a:r>
              <a:r>
                <a:rPr lang="zh-TW" altLang="en-US">
                  <a:solidFill>
                    <a:srgbClr val="FF0000"/>
                  </a:solidFill>
                </a:rPr>
                <a:t>blurry </a:t>
              </a:r>
              <a:r>
                <a:rPr lang="en-US" altLang="zh-TW" dirty="0">
                  <a:solidFill>
                    <a:srgbClr val="FF0000"/>
                  </a:solidFill>
                </a:rPr>
                <a:t>image!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4">
              <a:extLst>
                <a:ext uri="{FF2B5EF4-FFF2-40B4-BE49-F238E27FC236}">
                  <a16:creationId xmlns:a16="http://schemas.microsoft.com/office/drawing/2014/main" id="{04057824-52D7-2847-A272-A8400CB7B45B}"/>
                </a:ext>
              </a:extLst>
            </p:cNvPr>
            <p:cNvCxnSpPr>
              <a:cxnSpLocks/>
              <a:stCxn id="22" idx="3"/>
              <a:endCxn id="23" idx="3"/>
            </p:cNvCxnSpPr>
            <p:nvPr/>
          </p:nvCxnSpPr>
          <p:spPr>
            <a:xfrm flipH="1">
              <a:off x="5296987" y="5561270"/>
              <a:ext cx="752699" cy="339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42">
              <a:extLst>
                <a:ext uri="{FF2B5EF4-FFF2-40B4-BE49-F238E27FC236}">
                  <a16:creationId xmlns:a16="http://schemas.microsoft.com/office/drawing/2014/main" id="{9D1207D9-3126-C747-8AC9-B6913E43F5AF}"/>
                </a:ext>
              </a:extLst>
            </p:cNvPr>
            <p:cNvSpPr/>
            <p:nvPr/>
          </p:nvSpPr>
          <p:spPr>
            <a:xfrm>
              <a:off x="2374409" y="2796605"/>
              <a:ext cx="1970411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c</a:t>
              </a:r>
              <a:r>
                <a:rPr lang="en-US" altLang="zh-TW" baseline="30000" dirty="0"/>
                <a:t>1</a:t>
              </a:r>
              <a:r>
                <a:rPr lang="en-US" altLang="zh-TW" dirty="0"/>
                <a:t>: </a:t>
              </a:r>
              <a:r>
                <a:rPr lang="zh-TW" altLang="en-US"/>
                <a:t>a dog is running</a:t>
              </a:r>
            </a:p>
          </p:txBody>
        </p:sp>
        <p:pic>
          <p:nvPicPr>
            <p:cNvPr id="26" name="Picture 4" descr="「a dog is running」的圖片搜尋結果">
              <a:extLst>
                <a:ext uri="{FF2B5EF4-FFF2-40B4-BE49-F238E27FC236}">
                  <a16:creationId xmlns:a16="http://schemas.microsoft.com/office/drawing/2014/main" id="{A3002B5E-8AD1-A342-B35E-B99AD1F9C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7715" y="2587963"/>
              <a:ext cx="1116563" cy="778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線單箭頭接點 30">
              <a:extLst>
                <a:ext uri="{FF2B5EF4-FFF2-40B4-BE49-F238E27FC236}">
                  <a16:creationId xmlns:a16="http://schemas.microsoft.com/office/drawing/2014/main" id="{30CC6BB8-726B-6540-A8A7-6BA2F1BA0441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8265994" y="2977431"/>
              <a:ext cx="127172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047">
              <a:extLst>
                <a:ext uri="{FF2B5EF4-FFF2-40B4-BE49-F238E27FC236}">
                  <a16:creationId xmlns:a16="http://schemas.microsoft.com/office/drawing/2014/main" id="{69E870F3-9372-B642-A257-4C1CC755E548}"/>
                </a:ext>
              </a:extLst>
            </p:cNvPr>
            <p:cNvSpPr txBox="1"/>
            <p:nvPr/>
          </p:nvSpPr>
          <p:spPr>
            <a:xfrm>
              <a:off x="8180786" y="2302451"/>
              <a:ext cx="1428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close 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possible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2FBFC6-E21E-984E-BF95-9917A800386D}"/>
              </a:ext>
            </a:extLst>
          </p:cNvPr>
          <p:cNvGrpSpPr/>
          <p:nvPr/>
        </p:nvGrpSpPr>
        <p:grpSpPr>
          <a:xfrm>
            <a:off x="1007093" y="3606538"/>
            <a:ext cx="3412037" cy="1542261"/>
            <a:chOff x="7714615" y="520853"/>
            <a:chExt cx="3412037" cy="1542261"/>
          </a:xfrm>
        </p:grpSpPr>
        <p:grpSp>
          <p:nvGrpSpPr>
            <p:cNvPr id="35" name="群組 6">
              <a:extLst>
                <a:ext uri="{FF2B5EF4-FFF2-40B4-BE49-F238E27FC236}">
                  <a16:creationId xmlns:a16="http://schemas.microsoft.com/office/drawing/2014/main" id="{7EA5EFFA-1590-664B-A6E5-006FEA646BB3}"/>
                </a:ext>
              </a:extLst>
            </p:cNvPr>
            <p:cNvGrpSpPr/>
            <p:nvPr/>
          </p:nvGrpSpPr>
          <p:grpSpPr>
            <a:xfrm>
              <a:off x="7827916" y="627198"/>
              <a:ext cx="3178703" cy="1378298"/>
              <a:chOff x="5614332" y="238230"/>
              <a:chExt cx="3178703" cy="1378298"/>
            </a:xfrm>
          </p:grpSpPr>
          <p:sp>
            <p:nvSpPr>
              <p:cNvPr id="36" name="矩形 13">
                <a:extLst>
                  <a:ext uri="{FF2B5EF4-FFF2-40B4-BE49-F238E27FC236}">
                    <a16:creationId xmlns:a16="http://schemas.microsoft.com/office/drawing/2014/main" id="{8F9BDF73-245D-AA4A-994A-3B9AA98DB99C}"/>
                  </a:ext>
                </a:extLst>
              </p:cNvPr>
              <p:cNvSpPr/>
              <p:nvPr/>
            </p:nvSpPr>
            <p:spPr>
              <a:xfrm>
                <a:off x="5614332" y="308235"/>
                <a:ext cx="1678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/>
                  <a:t>a dog is running</a:t>
                </a:r>
              </a:p>
            </p:txBody>
          </p:sp>
          <p:pic>
            <p:nvPicPr>
              <p:cNvPr id="37" name="Picture 4" descr="「a dog is running」的圖片搜尋結果">
                <a:extLst>
                  <a:ext uri="{FF2B5EF4-FFF2-40B4-BE49-F238E27FC236}">
                    <a16:creationId xmlns:a16="http://schemas.microsoft.com/office/drawing/2014/main" id="{2AD22D72-4103-774A-A67A-47F2EAB8B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2198" y="238230"/>
                <a:ext cx="964595" cy="672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 descr="「a bird is flying」的圖片搜尋結果">
                <a:extLst>
                  <a:ext uri="{FF2B5EF4-FFF2-40B4-BE49-F238E27FC236}">
                    <a16:creationId xmlns:a16="http://schemas.microsoft.com/office/drawing/2014/main" id="{33D5AB9E-57F5-1748-A92A-01D10ADBE9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069" y="968113"/>
                <a:ext cx="958966" cy="648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矩形 32">
                <a:extLst>
                  <a:ext uri="{FF2B5EF4-FFF2-40B4-BE49-F238E27FC236}">
                    <a16:creationId xmlns:a16="http://schemas.microsoft.com/office/drawing/2014/main" id="{E3B0D2B3-4EC8-BB4E-9CC3-FDA53E88C0E0}"/>
                  </a:ext>
                </a:extLst>
              </p:cNvPr>
              <p:cNvSpPr/>
              <p:nvPr/>
            </p:nvSpPr>
            <p:spPr>
              <a:xfrm>
                <a:off x="5621246" y="1043668"/>
                <a:ext cx="1481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/>
                  <a:t>a </a:t>
                </a:r>
                <a:r>
                  <a:rPr lang="en-US" altLang="zh-TW" dirty="0"/>
                  <a:t>bird</a:t>
                </a:r>
                <a:r>
                  <a:rPr lang="zh-TW" altLang="en-US"/>
                  <a:t> is </a:t>
                </a:r>
                <a:r>
                  <a:rPr lang="en-US" altLang="zh-TW" dirty="0"/>
                  <a:t>flying</a:t>
                </a:r>
                <a:endParaRPr lang="zh-TW" altLang="en-US"/>
              </a:p>
            </p:txBody>
          </p:sp>
        </p:grpSp>
        <p:sp>
          <p:nvSpPr>
            <p:cNvPr id="40" name="矩形 12">
              <a:extLst>
                <a:ext uri="{FF2B5EF4-FFF2-40B4-BE49-F238E27FC236}">
                  <a16:creationId xmlns:a16="http://schemas.microsoft.com/office/drawing/2014/main" id="{8DDFCF6B-9ED5-DC4F-B292-2D4515821DF1}"/>
                </a:ext>
              </a:extLst>
            </p:cNvPr>
            <p:cNvSpPr/>
            <p:nvPr/>
          </p:nvSpPr>
          <p:spPr>
            <a:xfrm>
              <a:off x="7714615" y="520853"/>
              <a:ext cx="3412037" cy="15422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99062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5F37-7E2A-2243-9929-F1C7A84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123F-F102-2F46-AB1A-4D631C6D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2E7C3E-E872-C042-95B2-B23BC740674E}"/>
              </a:ext>
            </a:extLst>
          </p:cNvPr>
          <p:cNvGrpSpPr/>
          <p:nvPr/>
        </p:nvGrpSpPr>
        <p:grpSpPr>
          <a:xfrm>
            <a:off x="1654923" y="2356844"/>
            <a:ext cx="8882153" cy="1205718"/>
            <a:chOff x="1750245" y="1576027"/>
            <a:chExt cx="8882153" cy="1205718"/>
          </a:xfrm>
        </p:grpSpPr>
        <p:grpSp>
          <p:nvGrpSpPr>
            <p:cNvPr id="5" name="群組 31">
              <a:extLst>
                <a:ext uri="{FF2B5EF4-FFF2-40B4-BE49-F238E27FC236}">
                  <a16:creationId xmlns:a16="http://schemas.microsoft.com/office/drawing/2014/main" id="{4A745A7D-AE97-6D47-80D7-AABEB908B8C6}"/>
                </a:ext>
              </a:extLst>
            </p:cNvPr>
            <p:cNvGrpSpPr/>
            <p:nvPr/>
          </p:nvGrpSpPr>
          <p:grpSpPr>
            <a:xfrm>
              <a:off x="1750245" y="1576027"/>
              <a:ext cx="8882153" cy="1205718"/>
              <a:chOff x="500846" y="2048246"/>
              <a:chExt cx="8882153" cy="12057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/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箭號: 向右 33">
                <a:extLst>
                  <a:ext uri="{FF2B5EF4-FFF2-40B4-BE49-F238E27FC236}">
                    <a16:creationId xmlns:a16="http://schemas.microsoft.com/office/drawing/2014/main" id="{1B7B06A3-1B0B-AF48-A5E4-B8EB311D10EB}"/>
                  </a:ext>
                </a:extLst>
              </p:cNvPr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" name="箭號: 向右 34">
                <a:extLst>
                  <a:ext uri="{FF2B5EF4-FFF2-40B4-BE49-F238E27FC236}">
                    <a16:creationId xmlns:a16="http://schemas.microsoft.com/office/drawing/2014/main" id="{26D857BE-555E-A447-A67A-3ED257D091DC}"/>
                  </a:ext>
                </a:extLst>
              </p:cNvPr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" name="箭號: 向右 35">
                <a:extLst>
                  <a:ext uri="{FF2B5EF4-FFF2-40B4-BE49-F238E27FC236}">
                    <a16:creationId xmlns:a16="http://schemas.microsoft.com/office/drawing/2014/main" id="{74B43D1F-5E25-D341-99AA-206F76B1B01E}"/>
                  </a:ext>
                </a:extLst>
              </p:cNvPr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字方塊 37">
                <a:extLst>
                  <a:ext uri="{FF2B5EF4-FFF2-40B4-BE49-F238E27FC236}">
                    <a16:creationId xmlns:a16="http://schemas.microsoft.com/office/drawing/2014/main" id="{71F044AC-82B9-A947-906D-6F1DB9411975}"/>
                  </a:ext>
                </a:extLst>
              </p:cNvPr>
              <p:cNvSpPr txBox="1"/>
              <p:nvPr/>
            </p:nvSpPr>
            <p:spPr>
              <a:xfrm>
                <a:off x="500846" y="2764018"/>
                <a:ext cx="25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Normal distribution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000"/>
                  </a:p>
                </p:txBody>
              </p:sp>
            </mc:Choice>
            <mc:Fallback xmlns="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矩形 39">
                <a:extLst>
                  <a:ext uri="{FF2B5EF4-FFF2-40B4-BE49-F238E27FC236}">
                    <a16:creationId xmlns:a16="http://schemas.microsoft.com/office/drawing/2014/main" id="{0B15C83B-E701-374E-A9AB-FED60D5300E7}"/>
                  </a:ext>
                </a:extLst>
              </p:cNvPr>
              <p:cNvSpPr/>
              <p:nvPr/>
            </p:nvSpPr>
            <p:spPr>
              <a:xfrm>
                <a:off x="2250139" y="2079217"/>
                <a:ext cx="835550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dirty="0"/>
                  <a:t>c: train</a:t>
                </a:r>
                <a:endParaRPr lang="zh-TW" altLang="en-US"/>
              </a:p>
            </p:txBody>
          </p:sp>
        </p:grpSp>
        <p:sp>
          <p:nvSpPr>
            <p:cNvPr id="6" name="文字方塊 41">
              <a:extLst>
                <a:ext uri="{FF2B5EF4-FFF2-40B4-BE49-F238E27FC236}">
                  <a16:creationId xmlns:a16="http://schemas.microsoft.com/office/drawing/2014/main" id="{F435BFDE-ED23-6D43-A791-B2086518F0A5}"/>
                </a:ext>
              </a:extLst>
            </p:cNvPr>
            <p:cNvSpPr txBox="1"/>
            <p:nvPr/>
          </p:nvSpPr>
          <p:spPr>
            <a:xfrm>
              <a:off x="7416568" y="1581417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EE8249-30E5-AC43-8D38-2F89F51FCFDA}"/>
              </a:ext>
            </a:extLst>
          </p:cNvPr>
          <p:cNvGrpSpPr/>
          <p:nvPr/>
        </p:nvGrpSpPr>
        <p:grpSpPr>
          <a:xfrm>
            <a:off x="2353064" y="3852178"/>
            <a:ext cx="7175674" cy="2492855"/>
            <a:chOff x="1994718" y="3492521"/>
            <a:chExt cx="7175674" cy="2492855"/>
          </a:xfrm>
        </p:grpSpPr>
        <p:grpSp>
          <p:nvGrpSpPr>
            <p:cNvPr id="16" name="群組 11">
              <a:extLst>
                <a:ext uri="{FF2B5EF4-FFF2-40B4-BE49-F238E27FC236}">
                  <a16:creationId xmlns:a16="http://schemas.microsoft.com/office/drawing/2014/main" id="{499DFB11-F645-7B45-A21A-51492E1F8D10}"/>
                </a:ext>
              </a:extLst>
            </p:cNvPr>
            <p:cNvGrpSpPr/>
            <p:nvPr/>
          </p:nvGrpSpPr>
          <p:grpSpPr>
            <a:xfrm>
              <a:off x="2096586" y="3843924"/>
              <a:ext cx="4710448" cy="1177480"/>
              <a:chOff x="5081890" y="5008781"/>
              <a:chExt cx="4710448" cy="1177480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3E1E2045-AA95-4F4E-B0B8-DF5D1028B3BA}"/>
                  </a:ext>
                </a:extLst>
              </p:cNvPr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</a:t>
                </a:r>
              </a:p>
              <a:p>
                <a:pPr algn="ctr"/>
                <a:r>
                  <a:rPr lang="en-US" altLang="zh-TW" dirty="0"/>
                  <a:t>(original)</a:t>
                </a:r>
              </a:p>
            </p:txBody>
          </p:sp>
          <p:sp>
            <p:nvSpPr>
              <p:cNvPr id="29" name="箭號: 向右 13">
                <a:extLst>
                  <a:ext uri="{FF2B5EF4-FFF2-40B4-BE49-F238E27FC236}">
                    <a16:creationId xmlns:a16="http://schemas.microsoft.com/office/drawing/2014/main" id="{2B5F488D-66EF-D04E-BF99-5A97D18B4350}"/>
                  </a:ext>
                </a:extLst>
              </p:cNvPr>
              <p:cNvSpPr/>
              <p:nvPr/>
            </p:nvSpPr>
            <p:spPr>
              <a:xfrm>
                <a:off x="7535903" y="5335717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9D193E88-3B8D-FC43-BBF1-D2C38C0E52E6}"/>
                  </a:ext>
                </a:extLst>
              </p:cNvPr>
              <p:cNvSpPr txBox="1"/>
              <p:nvPr/>
            </p:nvSpPr>
            <p:spPr>
              <a:xfrm>
                <a:off x="8027038" y="5336105"/>
                <a:ext cx="1765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scalar</a:t>
                </a:r>
                <a:endParaRPr lang="zh-TW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081890" y="5417805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1890" y="5417805"/>
                    <a:ext cx="18332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號: 向右 16">
                <a:extLst>
                  <a:ext uri="{FF2B5EF4-FFF2-40B4-BE49-F238E27FC236}">
                    <a16:creationId xmlns:a16="http://schemas.microsoft.com/office/drawing/2014/main" id="{9565FD4C-6C28-584C-A660-47C9084975F9}"/>
                  </a:ext>
                </a:extLst>
              </p:cNvPr>
              <p:cNvSpPr/>
              <p:nvPr/>
            </p:nvSpPr>
            <p:spPr>
              <a:xfrm>
                <a:off x="5412814" y="5335717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/>
                <p:nvPr/>
              </p:nvSpPr>
              <p:spPr>
                <a:xfrm>
                  <a:off x="4040502" y="3492521"/>
                  <a:ext cx="31058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is real image or not?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502" y="3492521"/>
                  <a:ext cx="310580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44">
              <a:extLst>
                <a:ext uri="{FF2B5EF4-FFF2-40B4-BE49-F238E27FC236}">
                  <a16:creationId xmlns:a16="http://schemas.microsoft.com/office/drawing/2014/main" id="{2CBF5DF8-D22D-BF4A-8ACD-E1A7F7A20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204" y="3758315"/>
              <a:ext cx="0" cy="4845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43">
              <a:extLst>
                <a:ext uri="{FF2B5EF4-FFF2-40B4-BE49-F238E27FC236}">
                  <a16:creationId xmlns:a16="http://schemas.microsoft.com/office/drawing/2014/main" id="{2E2CE084-6870-9348-B839-BD9FAB8C9D94}"/>
                </a:ext>
              </a:extLst>
            </p:cNvPr>
            <p:cNvSpPr txBox="1"/>
            <p:nvPr/>
          </p:nvSpPr>
          <p:spPr>
            <a:xfrm>
              <a:off x="6695371" y="3816264"/>
              <a:ext cx="2330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Real images:</a:t>
              </a:r>
              <a:endParaRPr lang="zh-TW" altLang="en-US"/>
            </a:p>
          </p:txBody>
        </p:sp>
        <p:pic>
          <p:nvPicPr>
            <p:cNvPr id="20" name="Picture 6" descr="「火車」的圖片搜尋結果">
              <a:extLst>
                <a:ext uri="{FF2B5EF4-FFF2-40B4-BE49-F238E27FC236}">
                  <a16:creationId xmlns:a16="http://schemas.microsoft.com/office/drawing/2014/main" id="{0467DB5D-E8DB-EE4D-8EE8-241BF8DD8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429" y="3758315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47">
              <a:extLst>
                <a:ext uri="{FF2B5EF4-FFF2-40B4-BE49-F238E27FC236}">
                  <a16:creationId xmlns:a16="http://schemas.microsoft.com/office/drawing/2014/main" id="{583057B0-B5D9-8C42-B82F-C49AA2225A9A}"/>
                </a:ext>
              </a:extLst>
            </p:cNvPr>
            <p:cNvSpPr txBox="1"/>
            <p:nvPr/>
          </p:nvSpPr>
          <p:spPr>
            <a:xfrm>
              <a:off x="6112446" y="4471851"/>
              <a:ext cx="2453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Generated images:</a:t>
              </a:r>
              <a:endParaRPr lang="zh-TW" altLang="en-US"/>
            </a:p>
          </p:txBody>
        </p:sp>
        <p:pic>
          <p:nvPicPr>
            <p:cNvPr id="22" name="圖片 48">
              <a:extLst>
                <a:ext uri="{FF2B5EF4-FFF2-40B4-BE49-F238E27FC236}">
                  <a16:creationId xmlns:a16="http://schemas.microsoft.com/office/drawing/2014/main" id="{353180B9-A87C-AF40-872E-1A007D5B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2288" y="4404737"/>
              <a:ext cx="690908" cy="726521"/>
            </a:xfrm>
            <a:prstGeom prst="rect">
              <a:avLst/>
            </a:prstGeom>
          </p:spPr>
        </p:pic>
        <p:sp>
          <p:nvSpPr>
            <p:cNvPr id="23" name="文字方塊 21">
              <a:extLst>
                <a:ext uri="{FF2B5EF4-FFF2-40B4-BE49-F238E27FC236}">
                  <a16:creationId xmlns:a16="http://schemas.microsoft.com/office/drawing/2014/main" id="{F589103F-91B4-4045-AF7D-B607FB8C9394}"/>
                </a:ext>
              </a:extLst>
            </p:cNvPr>
            <p:cNvSpPr txBox="1"/>
            <p:nvPr/>
          </p:nvSpPr>
          <p:spPr>
            <a:xfrm>
              <a:off x="8881289" y="3843924"/>
              <a:ext cx="28910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endParaRPr lang="zh-TW" altLang="en-US"/>
            </a:p>
          </p:txBody>
        </p:sp>
        <p:sp>
          <p:nvSpPr>
            <p:cNvPr id="24" name="文字方塊 49">
              <a:extLst>
                <a:ext uri="{FF2B5EF4-FFF2-40B4-BE49-F238E27FC236}">
                  <a16:creationId xmlns:a16="http://schemas.microsoft.com/office/drawing/2014/main" id="{74E673FF-8839-004B-88ED-CFB2612D3C14}"/>
                </a:ext>
              </a:extLst>
            </p:cNvPr>
            <p:cNvSpPr txBox="1"/>
            <p:nvPr/>
          </p:nvSpPr>
          <p:spPr>
            <a:xfrm>
              <a:off x="8881289" y="4497666"/>
              <a:ext cx="28910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/>
            </a:p>
          </p:txBody>
        </p:sp>
        <p:sp>
          <p:nvSpPr>
            <p:cNvPr id="25" name="文字方塊 22">
              <a:extLst>
                <a:ext uri="{FF2B5EF4-FFF2-40B4-BE49-F238E27FC236}">
                  <a16:creationId xmlns:a16="http://schemas.microsoft.com/office/drawing/2014/main" id="{4FD950DC-26E3-9645-B498-794551B6D9A7}"/>
                </a:ext>
              </a:extLst>
            </p:cNvPr>
            <p:cNvSpPr txBox="1"/>
            <p:nvPr/>
          </p:nvSpPr>
          <p:spPr>
            <a:xfrm>
              <a:off x="1994718" y="5203350"/>
              <a:ext cx="532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Generator will learn to generate realistic images ….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But completely ignore the input conditions.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pic>
          <p:nvPicPr>
            <p:cNvPr id="27" name="Picture 2" descr="「打叉 png」的圖片搜尋結果">
              <a:extLst>
                <a:ext uri="{FF2B5EF4-FFF2-40B4-BE49-F238E27FC236}">
                  <a16:creationId xmlns:a16="http://schemas.microsoft.com/office/drawing/2014/main" id="{E2D29A6C-1136-6446-98F2-44D60BB56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2900" y="5127438"/>
              <a:ext cx="857938" cy="85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29">
            <a:extLst>
              <a:ext uri="{FF2B5EF4-FFF2-40B4-BE49-F238E27FC236}">
                <a16:creationId xmlns:a16="http://schemas.microsoft.com/office/drawing/2014/main" id="{17295DC6-BFA9-9D4E-BD4A-CE48AD1689DA}"/>
              </a:ext>
            </a:extLst>
          </p:cNvPr>
          <p:cNvSpPr/>
          <p:nvPr/>
        </p:nvSpPr>
        <p:spPr>
          <a:xfrm>
            <a:off x="4738487" y="184086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3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5F37-7E2A-2243-9929-F1C7A84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123F-F102-2F46-AB1A-4D631C6D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2E7C3E-E872-C042-95B2-B23BC740674E}"/>
              </a:ext>
            </a:extLst>
          </p:cNvPr>
          <p:cNvGrpSpPr/>
          <p:nvPr/>
        </p:nvGrpSpPr>
        <p:grpSpPr>
          <a:xfrm>
            <a:off x="1654923" y="2406272"/>
            <a:ext cx="8882153" cy="1205718"/>
            <a:chOff x="1750245" y="1576027"/>
            <a:chExt cx="8882153" cy="1205718"/>
          </a:xfrm>
        </p:grpSpPr>
        <p:grpSp>
          <p:nvGrpSpPr>
            <p:cNvPr id="5" name="群組 31">
              <a:extLst>
                <a:ext uri="{FF2B5EF4-FFF2-40B4-BE49-F238E27FC236}">
                  <a16:creationId xmlns:a16="http://schemas.microsoft.com/office/drawing/2014/main" id="{4A745A7D-AE97-6D47-80D7-AABEB908B8C6}"/>
                </a:ext>
              </a:extLst>
            </p:cNvPr>
            <p:cNvGrpSpPr/>
            <p:nvPr/>
          </p:nvGrpSpPr>
          <p:grpSpPr>
            <a:xfrm>
              <a:off x="1750245" y="1576027"/>
              <a:ext cx="8882153" cy="1205718"/>
              <a:chOff x="500846" y="2048246"/>
              <a:chExt cx="8882153" cy="12057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/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7" name="矩形 32">
                    <a:extLst>
                      <a:ext uri="{FF2B5EF4-FFF2-40B4-BE49-F238E27FC236}">
                        <a16:creationId xmlns:a16="http://schemas.microsoft.com/office/drawing/2014/main" id="{B8EFE8B5-A326-9D45-9ACF-4024389B89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589" y="2048246"/>
                    <a:ext cx="1504494" cy="11774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箭號: 向右 33">
                <a:extLst>
                  <a:ext uri="{FF2B5EF4-FFF2-40B4-BE49-F238E27FC236}">
                    <a16:creationId xmlns:a16="http://schemas.microsoft.com/office/drawing/2014/main" id="{1B7B06A3-1B0B-AF48-A5E4-B8EB311D10EB}"/>
                  </a:ext>
                </a:extLst>
              </p:cNvPr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" name="箭號: 向右 34">
                <a:extLst>
                  <a:ext uri="{FF2B5EF4-FFF2-40B4-BE49-F238E27FC236}">
                    <a16:creationId xmlns:a16="http://schemas.microsoft.com/office/drawing/2014/main" id="{26D857BE-555E-A447-A67A-3ED257D091DC}"/>
                  </a:ext>
                </a:extLst>
              </p:cNvPr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" name="箭號: 向右 35">
                <a:extLst>
                  <a:ext uri="{FF2B5EF4-FFF2-40B4-BE49-F238E27FC236}">
                    <a16:creationId xmlns:a16="http://schemas.microsoft.com/office/drawing/2014/main" id="{74B43D1F-5E25-D341-99AA-206F76B1B01E}"/>
                  </a:ext>
                </a:extLst>
              </p:cNvPr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1" name="文字方塊 36">
                    <a:extLst>
                      <a:ext uri="{FF2B5EF4-FFF2-40B4-BE49-F238E27FC236}">
                        <a16:creationId xmlns:a16="http://schemas.microsoft.com/office/drawing/2014/main" id="{7802051D-B8CA-9441-82C9-49B4FD413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169085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字方塊 37">
                <a:extLst>
                  <a:ext uri="{FF2B5EF4-FFF2-40B4-BE49-F238E27FC236}">
                    <a16:creationId xmlns:a16="http://schemas.microsoft.com/office/drawing/2014/main" id="{71F044AC-82B9-A947-906D-6F1DB9411975}"/>
                  </a:ext>
                </a:extLst>
              </p:cNvPr>
              <p:cNvSpPr txBox="1"/>
              <p:nvPr/>
            </p:nvSpPr>
            <p:spPr>
              <a:xfrm>
                <a:off x="500846" y="2764018"/>
                <a:ext cx="25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Normal distribution</a:t>
                </a:r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000"/>
                  </a:p>
                </p:txBody>
              </p:sp>
            </mc:Choice>
            <mc:Fallback xmlns="">
              <p:sp>
                <p:nvSpPr>
                  <p:cNvPr id="13" name="文字方塊 38">
                    <a:extLst>
                      <a:ext uri="{FF2B5EF4-FFF2-40B4-BE49-F238E27FC236}">
                        <a16:creationId xmlns:a16="http://schemas.microsoft.com/office/drawing/2014/main" id="{7A98E28F-BC78-6940-AA51-23F2352781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1530" y="2431911"/>
                    <a:ext cx="215146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矩形 39">
                <a:extLst>
                  <a:ext uri="{FF2B5EF4-FFF2-40B4-BE49-F238E27FC236}">
                    <a16:creationId xmlns:a16="http://schemas.microsoft.com/office/drawing/2014/main" id="{0B15C83B-E701-374E-A9AB-FED60D5300E7}"/>
                  </a:ext>
                </a:extLst>
              </p:cNvPr>
              <p:cNvSpPr/>
              <p:nvPr/>
            </p:nvSpPr>
            <p:spPr>
              <a:xfrm>
                <a:off x="2250139" y="2079217"/>
                <a:ext cx="835550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dirty="0"/>
                  <a:t>c: train</a:t>
                </a:r>
                <a:endParaRPr lang="zh-TW" altLang="en-US"/>
              </a:p>
            </p:txBody>
          </p:sp>
        </p:grpSp>
        <p:sp>
          <p:nvSpPr>
            <p:cNvPr id="6" name="文字方塊 41">
              <a:extLst>
                <a:ext uri="{FF2B5EF4-FFF2-40B4-BE49-F238E27FC236}">
                  <a16:creationId xmlns:a16="http://schemas.microsoft.com/office/drawing/2014/main" id="{F435BFDE-ED23-6D43-A791-B2086518F0A5}"/>
                </a:ext>
              </a:extLst>
            </p:cNvPr>
            <p:cNvSpPr txBox="1"/>
            <p:nvPr/>
          </p:nvSpPr>
          <p:spPr>
            <a:xfrm>
              <a:off x="7416568" y="1581417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</p:grpSp>
      <p:sp>
        <p:nvSpPr>
          <p:cNvPr id="34" name="矩形 29">
            <a:extLst>
              <a:ext uri="{FF2B5EF4-FFF2-40B4-BE49-F238E27FC236}">
                <a16:creationId xmlns:a16="http://schemas.microsoft.com/office/drawing/2014/main" id="{17295DC6-BFA9-9D4E-BD4A-CE48AD1689DA}"/>
              </a:ext>
            </a:extLst>
          </p:cNvPr>
          <p:cNvSpPr/>
          <p:nvPr/>
        </p:nvSpPr>
        <p:spPr>
          <a:xfrm>
            <a:off x="4738487" y="184086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9EA23B-360B-E34D-849F-019E7273A035}"/>
              </a:ext>
            </a:extLst>
          </p:cNvPr>
          <p:cNvGrpSpPr/>
          <p:nvPr/>
        </p:nvGrpSpPr>
        <p:grpSpPr>
          <a:xfrm>
            <a:off x="2454932" y="3951032"/>
            <a:ext cx="8793743" cy="2157920"/>
            <a:chOff x="2454932" y="3852176"/>
            <a:chExt cx="8793743" cy="2157920"/>
          </a:xfrm>
        </p:grpSpPr>
        <p:grpSp>
          <p:nvGrpSpPr>
            <p:cNvPr id="16" name="群組 11">
              <a:extLst>
                <a:ext uri="{FF2B5EF4-FFF2-40B4-BE49-F238E27FC236}">
                  <a16:creationId xmlns:a16="http://schemas.microsoft.com/office/drawing/2014/main" id="{499DFB11-F645-7B45-A21A-51492E1F8D10}"/>
                </a:ext>
              </a:extLst>
            </p:cNvPr>
            <p:cNvGrpSpPr/>
            <p:nvPr/>
          </p:nvGrpSpPr>
          <p:grpSpPr>
            <a:xfrm>
              <a:off x="2454932" y="4660784"/>
              <a:ext cx="4710448" cy="1177480"/>
              <a:chOff x="5081890" y="5008781"/>
              <a:chExt cx="4710448" cy="1177480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3E1E2045-AA95-4F4E-B0B8-DF5D1028B3BA}"/>
                  </a:ext>
                </a:extLst>
              </p:cNvPr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</a:t>
                </a:r>
              </a:p>
              <a:p>
                <a:pPr algn="ctr"/>
                <a:r>
                  <a:rPr lang="en-US" altLang="zh-TW" dirty="0"/>
                  <a:t>(original)</a:t>
                </a:r>
              </a:p>
            </p:txBody>
          </p:sp>
          <p:sp>
            <p:nvSpPr>
              <p:cNvPr id="29" name="箭號: 向右 13">
                <a:extLst>
                  <a:ext uri="{FF2B5EF4-FFF2-40B4-BE49-F238E27FC236}">
                    <a16:creationId xmlns:a16="http://schemas.microsoft.com/office/drawing/2014/main" id="{2B5F488D-66EF-D04E-BF99-5A97D18B4350}"/>
                  </a:ext>
                </a:extLst>
              </p:cNvPr>
              <p:cNvSpPr/>
              <p:nvPr/>
            </p:nvSpPr>
            <p:spPr>
              <a:xfrm>
                <a:off x="7535903" y="5335717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9D193E88-3B8D-FC43-BBF1-D2C38C0E52E6}"/>
                  </a:ext>
                </a:extLst>
              </p:cNvPr>
              <p:cNvSpPr txBox="1"/>
              <p:nvPr/>
            </p:nvSpPr>
            <p:spPr>
              <a:xfrm>
                <a:off x="8027038" y="5336105"/>
                <a:ext cx="1765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scalar</a:t>
                </a:r>
                <a:endParaRPr lang="zh-TW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081890" y="5158312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31" name="文字方塊 15">
                    <a:extLst>
                      <a:ext uri="{FF2B5EF4-FFF2-40B4-BE49-F238E27FC236}">
                        <a16:creationId xmlns:a16="http://schemas.microsoft.com/office/drawing/2014/main" id="{56C78E3A-BBB4-B246-B295-F9D45960F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1890" y="5158312"/>
                    <a:ext cx="18332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號: 向右 16">
                <a:extLst>
                  <a:ext uri="{FF2B5EF4-FFF2-40B4-BE49-F238E27FC236}">
                    <a16:creationId xmlns:a16="http://schemas.microsoft.com/office/drawing/2014/main" id="{9565FD4C-6C28-584C-A660-47C9084975F9}"/>
                  </a:ext>
                </a:extLst>
              </p:cNvPr>
              <p:cNvSpPr/>
              <p:nvPr/>
            </p:nvSpPr>
            <p:spPr>
              <a:xfrm>
                <a:off x="5412814" y="5014439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/>
                <p:nvPr/>
              </p:nvSpPr>
              <p:spPr>
                <a:xfrm>
                  <a:off x="4349420" y="3852176"/>
                  <a:ext cx="31058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is real image or not +</a:t>
                  </a:r>
                  <a:br>
                    <a:rPr lang="en-US" altLang="zh-TW" dirty="0"/>
                  </a:b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are match or not?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17" name="文字方塊 40">
                  <a:extLst>
                    <a:ext uri="{FF2B5EF4-FFF2-40B4-BE49-F238E27FC236}">
                      <a16:creationId xmlns:a16="http://schemas.microsoft.com/office/drawing/2014/main" id="{B4038F3F-559A-2642-B2B7-5D9DE73BE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420" y="3852176"/>
                  <a:ext cx="3105807" cy="646331"/>
                </a:xfrm>
                <a:prstGeom prst="rect">
                  <a:avLst/>
                </a:prstGeom>
                <a:blipFill>
                  <a:blip r:embed="rId14"/>
                  <a:stretch>
                    <a:fillRect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44">
              <a:extLst>
                <a:ext uri="{FF2B5EF4-FFF2-40B4-BE49-F238E27FC236}">
                  <a16:creationId xmlns:a16="http://schemas.microsoft.com/office/drawing/2014/main" id="{2CBF5DF8-D22D-BF4A-8ACD-E1A7F7A20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3550" y="4575175"/>
              <a:ext cx="0" cy="4845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15">
                  <a:extLst>
                    <a:ext uri="{FF2B5EF4-FFF2-40B4-BE49-F238E27FC236}">
                      <a16:creationId xmlns:a16="http://schemas.microsoft.com/office/drawing/2014/main" id="{23498412-6047-2346-A296-426D2C4FE9F4}"/>
                    </a:ext>
                  </a:extLst>
                </p:cNvPr>
                <p:cNvSpPr txBox="1"/>
                <p:nvPr/>
              </p:nvSpPr>
              <p:spPr>
                <a:xfrm>
                  <a:off x="2459049" y="5370488"/>
                  <a:ext cx="1660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3" name="文字方塊 15">
                  <a:extLst>
                    <a:ext uri="{FF2B5EF4-FFF2-40B4-BE49-F238E27FC236}">
                      <a16:creationId xmlns:a16="http://schemas.microsoft.com/office/drawing/2014/main" id="{23498412-6047-2346-A296-426D2C4FE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049" y="5370488"/>
                  <a:ext cx="16600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箭號: 向右 16">
              <a:extLst>
                <a:ext uri="{FF2B5EF4-FFF2-40B4-BE49-F238E27FC236}">
                  <a16:creationId xmlns:a16="http://schemas.microsoft.com/office/drawing/2014/main" id="{A232E8AA-E43A-4F44-A2F7-B61D6F899619}"/>
                </a:ext>
              </a:extLst>
            </p:cNvPr>
            <p:cNvSpPr/>
            <p:nvPr/>
          </p:nvSpPr>
          <p:spPr>
            <a:xfrm>
              <a:off x="2777615" y="526368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6" name="文字方塊 18">
              <a:extLst>
                <a:ext uri="{FF2B5EF4-FFF2-40B4-BE49-F238E27FC236}">
                  <a16:creationId xmlns:a16="http://schemas.microsoft.com/office/drawing/2014/main" id="{182B9F6B-CCD9-1042-8023-7E76D887D2EF}"/>
                </a:ext>
              </a:extLst>
            </p:cNvPr>
            <p:cNvSpPr txBox="1"/>
            <p:nvPr/>
          </p:nvSpPr>
          <p:spPr>
            <a:xfrm>
              <a:off x="7221684" y="4689132"/>
              <a:ext cx="323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True text-image pairs:</a:t>
              </a:r>
              <a:endParaRPr lang="zh-TW" altLang="en-US" sz="1600"/>
            </a:p>
          </p:txBody>
        </p:sp>
        <p:grpSp>
          <p:nvGrpSpPr>
            <p:cNvPr id="37" name="群組 60">
              <a:extLst>
                <a:ext uri="{FF2B5EF4-FFF2-40B4-BE49-F238E27FC236}">
                  <a16:creationId xmlns:a16="http://schemas.microsoft.com/office/drawing/2014/main" id="{87F5C2D8-8E91-AF45-87F0-59FF3F6B41E3}"/>
                </a:ext>
              </a:extLst>
            </p:cNvPr>
            <p:cNvGrpSpPr/>
            <p:nvPr/>
          </p:nvGrpSpPr>
          <p:grpSpPr>
            <a:xfrm>
              <a:off x="9163217" y="4663880"/>
              <a:ext cx="2085458" cy="524283"/>
              <a:chOff x="6739996" y="5559511"/>
              <a:chExt cx="2085458" cy="524283"/>
            </a:xfrm>
          </p:grpSpPr>
          <p:sp>
            <p:nvSpPr>
              <p:cNvPr id="38" name="矩形 56">
                <a:extLst>
                  <a:ext uri="{FF2B5EF4-FFF2-40B4-BE49-F238E27FC236}">
                    <a16:creationId xmlns:a16="http://schemas.microsoft.com/office/drawing/2014/main" id="{1616452E-260D-9A4F-8C0B-543CEC10A231}"/>
                  </a:ext>
                </a:extLst>
              </p:cNvPr>
              <p:cNvSpPr/>
              <p:nvPr/>
            </p:nvSpPr>
            <p:spPr>
              <a:xfrm>
                <a:off x="6739996" y="5577117"/>
                <a:ext cx="20854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/>
                  <a:t>(train,         ,         )</a:t>
                </a:r>
                <a:endParaRPr lang="zh-TW" altLang="en-US" sz="1600"/>
              </a:p>
            </p:txBody>
          </p:sp>
          <p:pic>
            <p:nvPicPr>
              <p:cNvPr id="39" name="Picture 6" descr="「火車」的圖片搜尋結果">
                <a:extLst>
                  <a:ext uri="{FF2B5EF4-FFF2-40B4-BE49-F238E27FC236}">
                    <a16:creationId xmlns:a16="http://schemas.microsoft.com/office/drawing/2014/main" id="{67623CB4-5DB3-5F44-8F55-945D6113A2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03" y="5559511"/>
                <a:ext cx="699044" cy="524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文字方塊 49">
              <a:extLst>
                <a:ext uri="{FF2B5EF4-FFF2-40B4-BE49-F238E27FC236}">
                  <a16:creationId xmlns:a16="http://schemas.microsoft.com/office/drawing/2014/main" id="{7AE86760-7B5B-714E-918F-E8846999AA29}"/>
                </a:ext>
              </a:extLst>
            </p:cNvPr>
            <p:cNvSpPr txBox="1"/>
            <p:nvPr/>
          </p:nvSpPr>
          <p:spPr>
            <a:xfrm>
              <a:off x="10814732" y="4681486"/>
              <a:ext cx="289103" cy="33855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1</a:t>
              </a:r>
              <a:endParaRPr lang="zh-TW" altLang="en-US" sz="16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767398-1FCA-3249-8F13-292C0D1BCBD7}"/>
                </a:ext>
              </a:extLst>
            </p:cNvPr>
            <p:cNvGrpSpPr/>
            <p:nvPr/>
          </p:nvGrpSpPr>
          <p:grpSpPr>
            <a:xfrm>
              <a:off x="9168327" y="5343396"/>
              <a:ext cx="1934015" cy="666700"/>
              <a:chOff x="9057114" y="5615247"/>
              <a:chExt cx="1934015" cy="666700"/>
            </a:xfrm>
          </p:grpSpPr>
          <p:sp>
            <p:nvSpPr>
              <p:cNvPr id="40" name="矩形 62">
                <a:extLst>
                  <a:ext uri="{FF2B5EF4-FFF2-40B4-BE49-F238E27FC236}">
                    <a16:creationId xmlns:a16="http://schemas.microsoft.com/office/drawing/2014/main" id="{E855792E-04D6-5644-9E77-CB810333D64B}"/>
                  </a:ext>
                </a:extLst>
              </p:cNvPr>
              <p:cNvSpPr/>
              <p:nvPr/>
            </p:nvSpPr>
            <p:spPr>
              <a:xfrm>
                <a:off x="9057114" y="5717766"/>
                <a:ext cx="16327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/>
                  <a:t>(train,                   )</a:t>
                </a:r>
                <a:endParaRPr lang="zh-TW" altLang="en-US" sz="1600"/>
              </a:p>
            </p:txBody>
          </p:sp>
          <p:pic>
            <p:nvPicPr>
              <p:cNvPr id="44" name="圖片 68">
                <a:extLst>
                  <a:ext uri="{FF2B5EF4-FFF2-40B4-BE49-F238E27FC236}">
                    <a16:creationId xmlns:a16="http://schemas.microsoft.com/office/drawing/2014/main" id="{19D10B96-8A83-C04C-8232-119BB2268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75971" y="5615247"/>
                <a:ext cx="634019" cy="666700"/>
              </a:xfrm>
              <a:prstGeom prst="rect">
                <a:avLst/>
              </a:prstGeom>
            </p:spPr>
          </p:pic>
          <p:sp>
            <p:nvSpPr>
              <p:cNvPr id="46" name="文字方塊 50">
                <a:extLst>
                  <a:ext uri="{FF2B5EF4-FFF2-40B4-BE49-F238E27FC236}">
                    <a16:creationId xmlns:a16="http://schemas.microsoft.com/office/drawing/2014/main" id="{4FA33F02-5FBD-6A47-B478-4BB5F9973652}"/>
                  </a:ext>
                </a:extLst>
              </p:cNvPr>
              <p:cNvSpPr txBox="1"/>
              <p:nvPr/>
            </p:nvSpPr>
            <p:spPr>
              <a:xfrm>
                <a:off x="10702026" y="5717766"/>
                <a:ext cx="289103" cy="3385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0    </a:t>
                </a:r>
                <a:endParaRPr lang="zh-TW" altLang="en-US" sz="16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9AF96D-380D-D34C-AC3E-801252D86B52}"/>
                </a:ext>
              </a:extLst>
            </p:cNvPr>
            <p:cNvGrpSpPr/>
            <p:nvPr/>
          </p:nvGrpSpPr>
          <p:grpSpPr>
            <a:xfrm>
              <a:off x="7197556" y="5408008"/>
              <a:ext cx="1799348" cy="524283"/>
              <a:chOff x="6320225" y="5655148"/>
              <a:chExt cx="1799348" cy="524283"/>
            </a:xfrm>
          </p:grpSpPr>
          <p:grpSp>
            <p:nvGrpSpPr>
              <p:cNvPr id="41" name="群組 64">
                <a:extLst>
                  <a:ext uri="{FF2B5EF4-FFF2-40B4-BE49-F238E27FC236}">
                    <a16:creationId xmlns:a16="http://schemas.microsoft.com/office/drawing/2014/main" id="{432B076F-38FD-F545-BC09-2C8C44C16EC8}"/>
                  </a:ext>
                </a:extLst>
              </p:cNvPr>
              <p:cNvGrpSpPr/>
              <p:nvPr/>
            </p:nvGrpSpPr>
            <p:grpSpPr>
              <a:xfrm>
                <a:off x="6320225" y="5655148"/>
                <a:ext cx="1540358" cy="524283"/>
                <a:chOff x="6739996" y="5545807"/>
                <a:chExt cx="1540358" cy="524283"/>
              </a:xfrm>
            </p:grpSpPr>
            <p:sp>
              <p:nvSpPr>
                <p:cNvPr id="42" name="矩形 65">
                  <a:extLst>
                    <a:ext uri="{FF2B5EF4-FFF2-40B4-BE49-F238E27FC236}">
                      <a16:creationId xmlns:a16="http://schemas.microsoft.com/office/drawing/2014/main" id="{7F3ECCA0-8076-E740-8050-30E5798CCE0B}"/>
                    </a:ext>
                  </a:extLst>
                </p:cNvPr>
                <p:cNvSpPr/>
                <p:nvPr/>
              </p:nvSpPr>
              <p:spPr>
                <a:xfrm>
                  <a:off x="6739996" y="5577117"/>
                  <a:ext cx="15403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600" dirty="0"/>
                    <a:t>(cat ,                   )</a:t>
                  </a:r>
                  <a:endParaRPr lang="zh-TW" altLang="en-US" sz="1600"/>
                </a:p>
              </p:txBody>
            </p:sp>
            <p:pic>
              <p:nvPicPr>
                <p:cNvPr id="43" name="Picture 6" descr="「火車」的圖片搜尋結果">
                  <a:extLst>
                    <a:ext uri="{FF2B5EF4-FFF2-40B4-BE49-F238E27FC236}">
                      <a16:creationId xmlns:a16="http://schemas.microsoft.com/office/drawing/2014/main" id="{80B7A9B3-AC2D-DF4E-9C38-F7B2F89D97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32535" y="5545807"/>
                  <a:ext cx="699044" cy="5242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文字方塊 51">
                <a:extLst>
                  <a:ext uri="{FF2B5EF4-FFF2-40B4-BE49-F238E27FC236}">
                    <a16:creationId xmlns:a16="http://schemas.microsoft.com/office/drawing/2014/main" id="{310F3249-A1EC-F145-B82E-E87B6B4791DD}"/>
                  </a:ext>
                </a:extLst>
              </p:cNvPr>
              <p:cNvSpPr txBox="1"/>
              <p:nvPr/>
            </p:nvSpPr>
            <p:spPr>
              <a:xfrm>
                <a:off x="7830470" y="5717766"/>
                <a:ext cx="289103" cy="3385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0</a:t>
                </a:r>
                <a:endParaRPr lang="zh-TW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23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34E4-92E8-7E48-984A-4090B988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- Discriminator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49FAF-3737-504F-BA2D-28B12AE6A923}"/>
              </a:ext>
            </a:extLst>
          </p:cNvPr>
          <p:cNvGrpSpPr/>
          <p:nvPr/>
        </p:nvGrpSpPr>
        <p:grpSpPr>
          <a:xfrm>
            <a:off x="239444" y="1802695"/>
            <a:ext cx="10164537" cy="1269905"/>
            <a:chOff x="1351554" y="1802695"/>
            <a:chExt cx="10164537" cy="1269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6">
                  <a:extLst>
                    <a:ext uri="{FF2B5EF4-FFF2-40B4-BE49-F238E27FC236}">
                      <a16:creationId xmlns:a16="http://schemas.microsoft.com/office/drawing/2014/main" id="{D3DD2243-369B-2B4C-AF83-A4B766CA5FDC}"/>
                    </a:ext>
                  </a:extLst>
                </p:cNvPr>
                <p:cNvSpPr txBox="1"/>
                <p:nvPr/>
              </p:nvSpPr>
              <p:spPr>
                <a:xfrm>
                  <a:off x="1691996" y="2635649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condition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8" name="文字方塊 16">
                  <a:extLst>
                    <a:ext uri="{FF2B5EF4-FFF2-40B4-BE49-F238E27FC236}">
                      <a16:creationId xmlns:a16="http://schemas.microsoft.com/office/drawing/2014/main" id="{D3DD2243-369B-2B4C-AF83-A4B766CA5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996" y="2635649"/>
                  <a:ext cx="1924653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7">
                  <a:extLst>
                    <a:ext uri="{FF2B5EF4-FFF2-40B4-BE49-F238E27FC236}">
                      <a16:creationId xmlns:a16="http://schemas.microsoft.com/office/drawing/2014/main" id="{9E24E04F-C072-2A49-8160-4766DB0804B9}"/>
                    </a:ext>
                  </a:extLst>
                </p:cNvPr>
                <p:cNvSpPr txBox="1"/>
                <p:nvPr/>
              </p:nvSpPr>
              <p:spPr>
                <a:xfrm>
                  <a:off x="1351554" y="1826012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TW" dirty="0"/>
                    <a:t>object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9" name="文字方塊 17">
                  <a:extLst>
                    <a:ext uri="{FF2B5EF4-FFF2-40B4-BE49-F238E27FC236}">
                      <a16:creationId xmlns:a16="http://schemas.microsoft.com/office/drawing/2014/main" id="{9E24E04F-C072-2A49-8160-4766DB080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554" y="1826012"/>
                  <a:ext cx="192465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F8D2BA0-EEEE-1C48-B33A-843191E17B24}"/>
                </a:ext>
              </a:extLst>
            </p:cNvPr>
            <p:cNvSpPr/>
            <p:nvPr/>
          </p:nvSpPr>
          <p:spPr>
            <a:xfrm>
              <a:off x="5880843" y="1802695"/>
              <a:ext cx="1504494" cy="126990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1" name="矩形 19">
              <a:extLst>
                <a:ext uri="{FF2B5EF4-FFF2-40B4-BE49-F238E27FC236}">
                  <a16:creationId xmlns:a16="http://schemas.microsoft.com/office/drawing/2014/main" id="{59171BBF-35CB-484B-87D7-896E615B6507}"/>
                </a:ext>
              </a:extLst>
            </p:cNvPr>
            <p:cNvSpPr/>
            <p:nvPr/>
          </p:nvSpPr>
          <p:spPr>
            <a:xfrm>
              <a:off x="3747098" y="1802696"/>
              <a:ext cx="1504494" cy="5236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97C892A9-3E54-9448-8023-CDC2294EBD4B}"/>
                </a:ext>
              </a:extLst>
            </p:cNvPr>
            <p:cNvSpPr/>
            <p:nvPr/>
          </p:nvSpPr>
          <p:spPr>
            <a:xfrm>
              <a:off x="3747098" y="2548991"/>
              <a:ext cx="1504494" cy="5236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23" name="文字方塊 21">
              <a:extLst>
                <a:ext uri="{FF2B5EF4-FFF2-40B4-BE49-F238E27FC236}">
                  <a16:creationId xmlns:a16="http://schemas.microsoft.com/office/drawing/2014/main" id="{C8BA8A0A-24C9-7F43-9D8D-F2C37173D849}"/>
                </a:ext>
              </a:extLst>
            </p:cNvPr>
            <p:cNvSpPr txBox="1"/>
            <p:nvPr/>
          </p:nvSpPr>
          <p:spPr>
            <a:xfrm>
              <a:off x="7956098" y="2255706"/>
              <a:ext cx="176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score</a:t>
              </a:r>
              <a:endParaRPr lang="zh-TW" altLang="en-US"/>
            </a:p>
          </p:txBody>
        </p:sp>
        <p:sp>
          <p:nvSpPr>
            <p:cNvPr id="24" name="文字方塊 28">
              <a:extLst>
                <a:ext uri="{FF2B5EF4-FFF2-40B4-BE49-F238E27FC236}">
                  <a16:creationId xmlns:a16="http://schemas.microsoft.com/office/drawing/2014/main" id="{D8969D14-B29B-2741-B06D-E1153D2FE8FC}"/>
                </a:ext>
              </a:extLst>
            </p:cNvPr>
            <p:cNvSpPr txBox="1"/>
            <p:nvPr/>
          </p:nvSpPr>
          <p:spPr>
            <a:xfrm>
              <a:off x="9459321" y="2527190"/>
              <a:ext cx="2056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(almost every paper)</a:t>
              </a:r>
              <a:endParaRPr lang="zh-TW" altLang="en-US"/>
            </a:p>
          </p:txBody>
        </p:sp>
        <p:cxnSp>
          <p:nvCxnSpPr>
            <p:cNvPr id="25" name="直線單箭頭接點 30">
              <a:extLst>
                <a:ext uri="{FF2B5EF4-FFF2-40B4-BE49-F238E27FC236}">
                  <a16:creationId xmlns:a16="http://schemas.microsoft.com/office/drawing/2014/main" id="{B96747CD-955F-3E48-889C-23ABC6B752D1}"/>
                </a:ext>
              </a:extLst>
            </p:cNvPr>
            <p:cNvCxnSpPr/>
            <p:nvPr/>
          </p:nvCxnSpPr>
          <p:spPr>
            <a:xfrm>
              <a:off x="3290720" y="2063952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31">
              <a:extLst>
                <a:ext uri="{FF2B5EF4-FFF2-40B4-BE49-F238E27FC236}">
                  <a16:creationId xmlns:a16="http://schemas.microsoft.com/office/drawing/2014/main" id="{2256FAFB-B532-5C41-9537-1A42196BC74C}"/>
                </a:ext>
              </a:extLst>
            </p:cNvPr>
            <p:cNvCxnSpPr/>
            <p:nvPr/>
          </p:nvCxnSpPr>
          <p:spPr>
            <a:xfrm>
              <a:off x="3290720" y="2840466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32">
              <a:extLst>
                <a:ext uri="{FF2B5EF4-FFF2-40B4-BE49-F238E27FC236}">
                  <a16:creationId xmlns:a16="http://schemas.microsoft.com/office/drawing/2014/main" id="{B3A4F5CC-B91B-294A-8253-4DA99B12711A}"/>
                </a:ext>
              </a:extLst>
            </p:cNvPr>
            <p:cNvCxnSpPr>
              <a:cxnSpLocks/>
            </p:cNvCxnSpPr>
            <p:nvPr/>
          </p:nvCxnSpPr>
          <p:spPr>
            <a:xfrm>
              <a:off x="5299211" y="2057465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34">
              <a:extLst>
                <a:ext uri="{FF2B5EF4-FFF2-40B4-BE49-F238E27FC236}">
                  <a16:creationId xmlns:a16="http://schemas.microsoft.com/office/drawing/2014/main" id="{0FFCF993-1C68-264D-8AF0-EB7DB5B14A4A}"/>
                </a:ext>
              </a:extLst>
            </p:cNvPr>
            <p:cNvCxnSpPr>
              <a:cxnSpLocks/>
            </p:cNvCxnSpPr>
            <p:nvPr/>
          </p:nvCxnSpPr>
          <p:spPr>
            <a:xfrm>
              <a:off x="5299211" y="2840466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35">
              <a:extLst>
                <a:ext uri="{FF2B5EF4-FFF2-40B4-BE49-F238E27FC236}">
                  <a16:creationId xmlns:a16="http://schemas.microsoft.com/office/drawing/2014/main" id="{83AF8CA5-BEC0-A340-8FEF-18CC77FDB568}"/>
                </a:ext>
              </a:extLst>
            </p:cNvPr>
            <p:cNvCxnSpPr>
              <a:cxnSpLocks/>
            </p:cNvCxnSpPr>
            <p:nvPr/>
          </p:nvCxnSpPr>
          <p:spPr>
            <a:xfrm>
              <a:off x="7441811" y="2476420"/>
              <a:ext cx="5142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40">
                <a:extLst>
                  <a:ext uri="{FF2B5EF4-FFF2-40B4-BE49-F238E27FC236}">
                    <a16:creationId xmlns:a16="http://schemas.microsoft.com/office/drawing/2014/main" id="{5D733DCB-BAA4-AB4B-9B46-8BBC671D0887}"/>
                  </a:ext>
                </a:extLst>
              </p:cNvPr>
              <p:cNvSpPr txBox="1"/>
              <p:nvPr/>
            </p:nvSpPr>
            <p:spPr>
              <a:xfrm>
                <a:off x="6173734" y="1558647"/>
                <a:ext cx="3105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is real image or not +</a:t>
                </a:r>
                <a:br>
                  <a:rPr lang="en-US" altLang="zh-TW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are match or not?</a:t>
                </a:r>
                <a:endParaRPr lang="zh-TW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文字方塊 40">
                <a:extLst>
                  <a:ext uri="{FF2B5EF4-FFF2-40B4-BE49-F238E27FC236}">
                    <a16:creationId xmlns:a16="http://schemas.microsoft.com/office/drawing/2014/main" id="{5D733DCB-BAA4-AB4B-9B46-8BBC671D0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734" y="1558647"/>
                <a:ext cx="3105807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817071C-FDEA-C940-8512-B8BBD2A56CF7}"/>
              </a:ext>
            </a:extLst>
          </p:cNvPr>
          <p:cNvGrpSpPr/>
          <p:nvPr/>
        </p:nvGrpSpPr>
        <p:grpSpPr>
          <a:xfrm>
            <a:off x="8347211" y="2884210"/>
            <a:ext cx="3547510" cy="968722"/>
            <a:chOff x="1934054" y="5701080"/>
            <a:chExt cx="3547510" cy="968722"/>
          </a:xfrm>
        </p:grpSpPr>
        <p:sp>
          <p:nvSpPr>
            <p:cNvPr id="32" name="矩形 5">
              <a:extLst>
                <a:ext uri="{FF2B5EF4-FFF2-40B4-BE49-F238E27FC236}">
                  <a16:creationId xmlns:a16="http://schemas.microsoft.com/office/drawing/2014/main" id="{5D6F97B6-AAC7-AA4B-A077-E7AA5B90FE7B}"/>
                </a:ext>
              </a:extLst>
            </p:cNvPr>
            <p:cNvSpPr/>
            <p:nvPr/>
          </p:nvSpPr>
          <p:spPr>
            <a:xfrm>
              <a:off x="1934054" y="5988805"/>
              <a:ext cx="3371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[Takeru Miyato, et al., ICLR, 2018] 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矩形 6">
              <a:extLst>
                <a:ext uri="{FF2B5EF4-FFF2-40B4-BE49-F238E27FC236}">
                  <a16:creationId xmlns:a16="http://schemas.microsoft.com/office/drawing/2014/main" id="{B70D4AF4-7AAF-BC43-B6C7-18BB5D048557}"/>
                </a:ext>
              </a:extLst>
            </p:cNvPr>
            <p:cNvSpPr/>
            <p:nvPr/>
          </p:nvSpPr>
          <p:spPr>
            <a:xfrm>
              <a:off x="1934054" y="6300470"/>
              <a:ext cx="3043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[Han Zhang, et al., arXiv, 2017]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9F62F369-C835-3D43-9579-87657445202F}"/>
                </a:ext>
              </a:extLst>
            </p:cNvPr>
            <p:cNvSpPr/>
            <p:nvPr/>
          </p:nvSpPr>
          <p:spPr>
            <a:xfrm>
              <a:off x="1934054" y="5701080"/>
              <a:ext cx="3547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[Augustus Odena et al., ICML, 2017]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8BD60D-44AD-174C-912A-C937048BE487}"/>
              </a:ext>
            </a:extLst>
          </p:cNvPr>
          <p:cNvGrpSpPr/>
          <p:nvPr/>
        </p:nvGrpSpPr>
        <p:grpSpPr>
          <a:xfrm>
            <a:off x="570571" y="4295969"/>
            <a:ext cx="9401501" cy="1434459"/>
            <a:chOff x="1328389" y="4299018"/>
            <a:chExt cx="9401501" cy="1434459"/>
          </a:xfrm>
        </p:grpSpPr>
        <p:sp>
          <p:nvSpPr>
            <p:cNvPr id="36" name="矩形 23">
              <a:extLst>
                <a:ext uri="{FF2B5EF4-FFF2-40B4-BE49-F238E27FC236}">
                  <a16:creationId xmlns:a16="http://schemas.microsoft.com/office/drawing/2014/main" id="{53848B0A-5C5E-234D-9530-54B1FA80AEBD}"/>
                </a:ext>
              </a:extLst>
            </p:cNvPr>
            <p:cNvSpPr/>
            <p:nvPr/>
          </p:nvSpPr>
          <p:spPr>
            <a:xfrm>
              <a:off x="3722033" y="4299018"/>
              <a:ext cx="1504494" cy="5856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p:sp>
          <p:nvSpPr>
            <p:cNvPr id="37" name="矩形 24">
              <a:extLst>
                <a:ext uri="{FF2B5EF4-FFF2-40B4-BE49-F238E27FC236}">
                  <a16:creationId xmlns:a16="http://schemas.microsoft.com/office/drawing/2014/main" id="{3AEEE310-7477-B14F-9BAE-463A7DFDF981}"/>
                </a:ext>
              </a:extLst>
            </p:cNvPr>
            <p:cNvSpPr/>
            <p:nvPr/>
          </p:nvSpPr>
          <p:spPr>
            <a:xfrm>
              <a:off x="6033661" y="5209868"/>
              <a:ext cx="1504494" cy="5236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B009E32B-06AC-BF40-9B90-A7B0C63EFDF8}"/>
                    </a:ext>
                  </a:extLst>
                </p:cNvPr>
                <p:cNvSpPr txBox="1"/>
                <p:nvPr/>
              </p:nvSpPr>
              <p:spPr>
                <a:xfrm>
                  <a:off x="1645820" y="5264565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condition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B009E32B-06AC-BF40-9B90-A7B0C63EF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820" y="5264565"/>
                  <a:ext cx="192465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7">
                  <a:extLst>
                    <a:ext uri="{FF2B5EF4-FFF2-40B4-BE49-F238E27FC236}">
                      <a16:creationId xmlns:a16="http://schemas.microsoft.com/office/drawing/2014/main" id="{AA12BC13-AF38-454A-9128-4F225AA8EEFC}"/>
                    </a:ext>
                  </a:extLst>
                </p:cNvPr>
                <p:cNvSpPr txBox="1"/>
                <p:nvPr/>
              </p:nvSpPr>
              <p:spPr>
                <a:xfrm>
                  <a:off x="1328389" y="4397386"/>
                  <a:ext cx="1924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TW" dirty="0"/>
                    <a:t>object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39" name="文字方塊 37">
                  <a:extLst>
                    <a:ext uri="{FF2B5EF4-FFF2-40B4-BE49-F238E27FC236}">
                      <a16:creationId xmlns:a16="http://schemas.microsoft.com/office/drawing/2014/main" id="{AA12BC13-AF38-454A-9128-4F225AA8E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389" y="4397386"/>
                  <a:ext cx="192465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線單箭頭接點 38">
              <a:extLst>
                <a:ext uri="{FF2B5EF4-FFF2-40B4-BE49-F238E27FC236}">
                  <a16:creationId xmlns:a16="http://schemas.microsoft.com/office/drawing/2014/main" id="{A59F2D35-6B7B-DE46-97EF-4E2A7074A208}"/>
                </a:ext>
              </a:extLst>
            </p:cNvPr>
            <p:cNvCxnSpPr/>
            <p:nvPr/>
          </p:nvCxnSpPr>
          <p:spPr>
            <a:xfrm>
              <a:off x="3267555" y="4635326"/>
              <a:ext cx="4399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39">
              <a:extLst>
                <a:ext uri="{FF2B5EF4-FFF2-40B4-BE49-F238E27FC236}">
                  <a16:creationId xmlns:a16="http://schemas.microsoft.com/office/drawing/2014/main" id="{EDD10727-75FE-EC4A-A760-EB94A585E05F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3276207" y="5458804"/>
              <a:ext cx="2757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048AFA9-BD7D-764F-8917-772D94BEB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9632" y="4591073"/>
              <a:ext cx="2601147" cy="123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3">
              <a:extLst>
                <a:ext uri="{FF2B5EF4-FFF2-40B4-BE49-F238E27FC236}">
                  <a16:creationId xmlns:a16="http://schemas.microsoft.com/office/drawing/2014/main" id="{4130588C-657F-944D-989F-F77823FF5135}"/>
                </a:ext>
              </a:extLst>
            </p:cNvPr>
            <p:cNvCxnSpPr>
              <a:cxnSpLocks/>
            </p:cNvCxnSpPr>
            <p:nvPr/>
          </p:nvCxnSpPr>
          <p:spPr>
            <a:xfrm>
              <a:off x="5226527" y="4884620"/>
              <a:ext cx="807134" cy="5741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7">
              <a:extLst>
                <a:ext uri="{FF2B5EF4-FFF2-40B4-BE49-F238E27FC236}">
                  <a16:creationId xmlns:a16="http://schemas.microsoft.com/office/drawing/2014/main" id="{BD8E88AF-B7E5-E04F-92B5-8ECC25AEB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8156" y="5465470"/>
              <a:ext cx="378363" cy="17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51">
                  <a:extLst>
                    <a:ext uri="{FF2B5EF4-FFF2-40B4-BE49-F238E27FC236}">
                      <a16:creationId xmlns:a16="http://schemas.microsoft.com/office/drawing/2014/main" id="{C39467F8-8DDD-0349-AC13-24DD66A7C3D1}"/>
                    </a:ext>
                  </a:extLst>
                </p:cNvPr>
                <p:cNvSpPr txBox="1"/>
                <p:nvPr/>
              </p:nvSpPr>
              <p:spPr>
                <a:xfrm>
                  <a:off x="7932932" y="5239070"/>
                  <a:ext cx="27969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dirty="0"/>
                    <a:t> and 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dirty="0"/>
                    <a:t> are matched or not</a:t>
                  </a:r>
                  <a:endParaRPr lang="zh-TW" altLang="en-US"/>
                </a:p>
              </p:txBody>
            </p:sp>
          </mc:Choice>
          <mc:Fallback xmlns="">
            <p:sp>
              <p:nvSpPr>
                <p:cNvPr id="45" name="文字方塊 51">
                  <a:extLst>
                    <a:ext uri="{FF2B5EF4-FFF2-40B4-BE49-F238E27FC236}">
                      <a16:creationId xmlns:a16="http://schemas.microsoft.com/office/drawing/2014/main" id="{C39467F8-8DDD-0349-AC13-24DD66A7C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932" y="5239070"/>
                  <a:ext cx="2796958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字方塊 53">
              <a:extLst>
                <a:ext uri="{FF2B5EF4-FFF2-40B4-BE49-F238E27FC236}">
                  <a16:creationId xmlns:a16="http://schemas.microsoft.com/office/drawing/2014/main" id="{150ECC7C-D39D-F14C-A976-7F53E8280263}"/>
                </a:ext>
              </a:extLst>
            </p:cNvPr>
            <p:cNvSpPr txBox="1"/>
            <p:nvPr/>
          </p:nvSpPr>
          <p:spPr>
            <a:xfrm>
              <a:off x="7932932" y="4324223"/>
              <a:ext cx="279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x is realistic or not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0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3A06-62F7-D848-BAA3-0A78C3EC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BD81-0603-8648-B665-31D51FA5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4816" cy="153489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dirty="0">
                <a:solidFill>
                  <a:srgbClr val="0070C0"/>
                </a:solidFill>
                <a:latin typeface="NimbusRomNo9L-ReguItal"/>
              </a:rPr>
              <a:t>The images are generated by Yen-Hao Chen, Po-Chun Chien, Jun-Chen Xie, Tsung-Han Wu.</a:t>
            </a:r>
            <a:endParaRPr lang="zh-TW" altLang="en-US" sz="20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07B6F-3453-7548-B24E-5C684D996908}"/>
              </a:ext>
            </a:extLst>
          </p:cNvPr>
          <p:cNvGrpSpPr/>
          <p:nvPr/>
        </p:nvGrpSpPr>
        <p:grpSpPr>
          <a:xfrm>
            <a:off x="3384740" y="1872365"/>
            <a:ext cx="8306825" cy="4439535"/>
            <a:chOff x="1963713" y="1718278"/>
            <a:chExt cx="8306825" cy="4439535"/>
          </a:xfrm>
        </p:grpSpPr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C017DAC2-EDE0-CA4F-9A3D-2394CB98AED2}"/>
                </a:ext>
              </a:extLst>
            </p:cNvPr>
            <p:cNvSpPr/>
            <p:nvPr/>
          </p:nvSpPr>
          <p:spPr>
            <a:xfrm>
              <a:off x="3598020" y="1718278"/>
              <a:ext cx="13505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i="1" u="sng" dirty="0"/>
                <a:t>paired data </a:t>
              </a:r>
              <a:endParaRPr lang="zh-TW" altLang="en-US"/>
            </a:p>
          </p:txBody>
        </p:sp>
        <p:pic>
          <p:nvPicPr>
            <p:cNvPr id="18" name="Shape 310">
              <a:extLst>
                <a:ext uri="{FF2B5EF4-FFF2-40B4-BE49-F238E27FC236}">
                  <a16:creationId xmlns:a16="http://schemas.microsoft.com/office/drawing/2014/main" id="{F7884FCF-48D1-FF46-8F78-972DEE9D909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44363" y="2188846"/>
              <a:ext cx="1054100" cy="1017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311">
              <a:extLst>
                <a:ext uri="{FF2B5EF4-FFF2-40B4-BE49-F238E27FC236}">
                  <a16:creationId xmlns:a16="http://schemas.microsoft.com/office/drawing/2014/main" id="{A67612AE-711C-E64C-9AF8-EF09A502BCAD}"/>
                </a:ext>
              </a:extLst>
            </p:cNvPr>
            <p:cNvSpPr txBox="1"/>
            <p:nvPr/>
          </p:nvSpPr>
          <p:spPr>
            <a:xfrm>
              <a:off x="4298463" y="2066610"/>
              <a:ext cx="2604988" cy="914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altLang="zh-TW" dirty="0">
                  <a:solidFill>
                    <a:srgbClr val="EF6C00"/>
                  </a:solidFill>
                </a:rPr>
                <a:t>blue eyes</a:t>
              </a:r>
            </a:p>
            <a:p>
              <a:r>
                <a:rPr lang="en-US" altLang="zh-TW" dirty="0">
                  <a:solidFill>
                    <a:srgbClr val="EF6C00"/>
                  </a:solidFill>
                </a:rPr>
                <a:t>red hair</a:t>
              </a:r>
            </a:p>
            <a:p>
              <a:r>
                <a:rPr lang="en-US" altLang="zh-TW" dirty="0">
                  <a:solidFill>
                    <a:srgbClr val="EF6C00"/>
                  </a:solidFill>
                </a:rPr>
                <a:t>short hair</a:t>
              </a:r>
            </a:p>
          </p:txBody>
        </p:sp>
        <p:sp>
          <p:nvSpPr>
            <p:cNvPr id="20" name="文字方塊 7">
              <a:extLst>
                <a:ext uri="{FF2B5EF4-FFF2-40B4-BE49-F238E27FC236}">
                  <a16:creationId xmlns:a16="http://schemas.microsoft.com/office/drawing/2014/main" id="{B2CED352-E671-924A-B080-BEA46E156B13}"/>
                </a:ext>
              </a:extLst>
            </p:cNvPr>
            <p:cNvSpPr txBox="1"/>
            <p:nvPr/>
          </p:nvSpPr>
          <p:spPr>
            <a:xfrm>
              <a:off x="6585952" y="2106654"/>
              <a:ext cx="3453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Collecting anime faces and the description of its characteristics</a:t>
              </a:r>
              <a:endParaRPr lang="zh-TW" altLang="en-US"/>
            </a:p>
          </p:txBody>
        </p:sp>
        <p:pic>
          <p:nvPicPr>
            <p:cNvPr id="21" name="圖片 8">
              <a:extLst>
                <a:ext uri="{FF2B5EF4-FFF2-40B4-BE49-F238E27FC236}">
                  <a16:creationId xmlns:a16="http://schemas.microsoft.com/office/drawing/2014/main" id="{B65E0C88-4A3C-B149-9F7D-EC98F495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113" y="4976713"/>
              <a:ext cx="6734175" cy="1181100"/>
            </a:xfrm>
            <a:prstGeom prst="rect">
              <a:avLst/>
            </a:prstGeom>
          </p:spPr>
        </p:pic>
        <p:pic>
          <p:nvPicPr>
            <p:cNvPr id="22" name="圖片 9">
              <a:extLst>
                <a:ext uri="{FF2B5EF4-FFF2-40B4-BE49-F238E27FC236}">
                  <a16:creationId xmlns:a16="http://schemas.microsoft.com/office/drawing/2014/main" id="{C2225AD6-009A-B44F-8304-A5DC0440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6363" y="3805139"/>
              <a:ext cx="6734175" cy="1171575"/>
            </a:xfrm>
            <a:prstGeom prst="rect">
              <a:avLst/>
            </a:prstGeom>
          </p:spPr>
        </p:pic>
        <p:sp>
          <p:nvSpPr>
            <p:cNvPr id="23" name="文字方塊 10">
              <a:extLst>
                <a:ext uri="{FF2B5EF4-FFF2-40B4-BE49-F238E27FC236}">
                  <a16:creationId xmlns:a16="http://schemas.microsoft.com/office/drawing/2014/main" id="{2869DC2F-B12C-F745-934A-593EFA3322A6}"/>
                </a:ext>
              </a:extLst>
            </p:cNvPr>
            <p:cNvSpPr txBox="1"/>
            <p:nvPr/>
          </p:nvSpPr>
          <p:spPr>
            <a:xfrm>
              <a:off x="1963713" y="3975427"/>
              <a:ext cx="157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red hair,</a:t>
              </a:r>
              <a:r>
                <a:rPr lang="zh-TW" altLang="en-US"/>
                <a:t> </a:t>
              </a:r>
              <a:r>
                <a:rPr lang="en-US" altLang="zh-TW" dirty="0"/>
                <a:t>green</a:t>
              </a:r>
              <a:r>
                <a:rPr lang="zh-TW" altLang="en-US"/>
                <a:t> </a:t>
              </a:r>
              <a:r>
                <a:rPr lang="en-US" altLang="zh-TW" dirty="0"/>
                <a:t>eyes</a:t>
              </a:r>
            </a:p>
          </p:txBody>
        </p:sp>
        <p:sp>
          <p:nvSpPr>
            <p:cNvPr id="24" name="文字方塊 11">
              <a:extLst>
                <a:ext uri="{FF2B5EF4-FFF2-40B4-BE49-F238E27FC236}">
                  <a16:creationId xmlns:a16="http://schemas.microsoft.com/office/drawing/2014/main" id="{51C33CAC-BD33-5844-B4EC-F90918381A33}"/>
                </a:ext>
              </a:extLst>
            </p:cNvPr>
            <p:cNvSpPr txBox="1"/>
            <p:nvPr/>
          </p:nvSpPr>
          <p:spPr>
            <a:xfrm>
              <a:off x="1963714" y="5252313"/>
              <a:ext cx="157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blue hair,</a:t>
              </a:r>
              <a:r>
                <a:rPr lang="zh-TW" altLang="en-US"/>
                <a:t> </a:t>
              </a:r>
              <a:r>
                <a:rPr lang="en-US" altLang="zh-TW" dirty="0"/>
                <a:t>red</a:t>
              </a:r>
              <a:r>
                <a:rPr lang="zh-TW" altLang="en-US"/>
                <a:t> </a:t>
              </a:r>
              <a:r>
                <a:rPr lang="en-US" altLang="zh-TW" dirty="0"/>
                <a:t>eyes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14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16A8-9AE1-1144-B9CD-6B4FD4ED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57F6-69B0-2A40-A9A6-1587CE1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Image to image translation or pix2pix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2E2C840-39AF-0A4F-A79E-09FB8DA59B54}"/>
              </a:ext>
            </a:extLst>
          </p:cNvPr>
          <p:cNvSpPr/>
          <p:nvPr/>
        </p:nvSpPr>
        <p:spPr>
          <a:xfrm>
            <a:off x="5946200" y="1837982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[Phillip Isola, et al., CVPR, 2017]</a:t>
            </a:r>
            <a:endParaRPr lang="zh-TW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408B7F-E4F3-C34D-82D9-FBDBF32609BD}"/>
              </a:ext>
            </a:extLst>
          </p:cNvPr>
          <p:cNvGrpSpPr/>
          <p:nvPr/>
        </p:nvGrpSpPr>
        <p:grpSpPr>
          <a:xfrm>
            <a:off x="2421353" y="2319387"/>
            <a:ext cx="7565778" cy="1362303"/>
            <a:chOff x="2310142" y="1495226"/>
            <a:chExt cx="7565778" cy="1362303"/>
          </a:xfrm>
        </p:grpSpPr>
        <p:pic>
          <p:nvPicPr>
            <p:cNvPr id="7" name="圖片 21">
              <a:extLst>
                <a:ext uri="{FF2B5EF4-FFF2-40B4-BE49-F238E27FC236}">
                  <a16:creationId xmlns:a16="http://schemas.microsoft.com/office/drawing/2014/main" id="{8FCF67D2-BCED-FA4C-B64F-776B5ECE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0142" y="1533554"/>
              <a:ext cx="1257300" cy="1323975"/>
            </a:xfrm>
            <a:prstGeom prst="rect">
              <a:avLst/>
            </a:prstGeom>
          </p:spPr>
        </p:pic>
        <p:grpSp>
          <p:nvGrpSpPr>
            <p:cNvPr id="8" name="群組 15">
              <a:extLst>
                <a:ext uri="{FF2B5EF4-FFF2-40B4-BE49-F238E27FC236}">
                  <a16:creationId xmlns:a16="http://schemas.microsoft.com/office/drawing/2014/main" id="{A232531A-59A4-C745-9822-DFB9FFBE4876}"/>
                </a:ext>
              </a:extLst>
            </p:cNvPr>
            <p:cNvGrpSpPr/>
            <p:nvPr/>
          </p:nvGrpSpPr>
          <p:grpSpPr>
            <a:xfrm>
              <a:off x="4122589" y="1568473"/>
              <a:ext cx="4853136" cy="1205718"/>
              <a:chOff x="3070040" y="1618797"/>
              <a:chExt cx="4853136" cy="1205718"/>
            </a:xfrm>
          </p:grpSpPr>
          <p:grpSp>
            <p:nvGrpSpPr>
              <p:cNvPr id="11" name="群組 5">
                <a:extLst>
                  <a:ext uri="{FF2B5EF4-FFF2-40B4-BE49-F238E27FC236}">
                    <a16:creationId xmlns:a16="http://schemas.microsoft.com/office/drawing/2014/main" id="{BE34A4EC-635B-DC4B-A867-25FE93C481FE}"/>
                  </a:ext>
                </a:extLst>
              </p:cNvPr>
              <p:cNvGrpSpPr/>
              <p:nvPr/>
            </p:nvGrpSpPr>
            <p:grpSpPr>
              <a:xfrm>
                <a:off x="3070186" y="1618797"/>
                <a:ext cx="4852990" cy="1205718"/>
                <a:chOff x="3075686" y="2048246"/>
                <a:chExt cx="4852990" cy="1205718"/>
              </a:xfrm>
            </p:grpSpPr>
            <p:sp>
              <p:nvSpPr>
                <p:cNvPr id="13" name="矩形 6">
                  <a:extLst>
                    <a:ext uri="{FF2B5EF4-FFF2-40B4-BE49-F238E27FC236}">
                      <a16:creationId xmlns:a16="http://schemas.microsoft.com/office/drawing/2014/main" id="{469D4F5A-2DB2-9E4E-847C-3BE4F028BCE5}"/>
                    </a:ext>
                  </a:extLst>
                </p:cNvPr>
                <p:cNvSpPr/>
                <p:nvPr/>
              </p:nvSpPr>
              <p:spPr>
                <a:xfrm>
                  <a:off x="4067589" y="2048246"/>
                  <a:ext cx="1504494" cy="117748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G</a:t>
                  </a:r>
                </a:p>
              </p:txBody>
            </p:sp>
            <p:sp>
              <p:nvSpPr>
                <p:cNvPr id="14" name="箭號: 向右 7">
                  <a:extLst>
                    <a:ext uri="{FF2B5EF4-FFF2-40B4-BE49-F238E27FC236}">
                      <a16:creationId xmlns:a16="http://schemas.microsoft.com/office/drawing/2014/main" id="{05349BF1-4B69-C646-A082-1CE81898AFE3}"/>
                    </a:ext>
                  </a:extLst>
                </p:cNvPr>
                <p:cNvSpPr/>
                <p:nvPr/>
              </p:nvSpPr>
              <p:spPr>
                <a:xfrm>
                  <a:off x="5609597" y="2417578"/>
                  <a:ext cx="420254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" name="箭號: 向右 8">
                  <a:extLst>
                    <a:ext uri="{FF2B5EF4-FFF2-40B4-BE49-F238E27FC236}">
                      <a16:creationId xmlns:a16="http://schemas.microsoft.com/office/drawing/2014/main" id="{14BAB59C-1C7E-394E-B6B4-E66B466DC04F}"/>
                    </a:ext>
                  </a:extLst>
                </p:cNvPr>
                <p:cNvSpPr/>
                <p:nvPr/>
              </p:nvSpPr>
              <p:spPr>
                <a:xfrm>
                  <a:off x="3452976" y="2048246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6" name="箭號: 向右 9">
                  <a:extLst>
                    <a:ext uri="{FF2B5EF4-FFF2-40B4-BE49-F238E27FC236}">
                      <a16:creationId xmlns:a16="http://schemas.microsoft.com/office/drawing/2014/main" id="{91C3DA84-BCE4-F141-A070-98AC95BDAC25}"/>
                    </a:ext>
                  </a:extLst>
                </p:cNvPr>
                <p:cNvSpPr/>
                <p:nvPr/>
              </p:nvSpPr>
              <p:spPr>
                <a:xfrm>
                  <a:off x="3452976" y="2730356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0">
                      <a:extLst>
                        <a:ext uri="{FF2B5EF4-FFF2-40B4-BE49-F238E27FC236}">
                          <a16:creationId xmlns:a16="http://schemas.microsoft.com/office/drawing/2014/main" id="{44225FEA-F982-034C-B4C0-FF04733EB1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5686" y="2810228"/>
                      <a:ext cx="1690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TW" altLang="en-US"/>
                    </a:p>
                  </p:txBody>
                </p:sp>
              </mc:Choice>
              <mc:Fallback xmlns="">
                <p:sp>
                  <p:nvSpPr>
                    <p:cNvPr id="17" name="文字方塊 10">
                      <a:extLst>
                        <a:ext uri="{FF2B5EF4-FFF2-40B4-BE49-F238E27FC236}">
                          <a16:creationId xmlns:a16="http://schemas.microsoft.com/office/drawing/2014/main" id="{44225FEA-F982-034C-B4C0-FF04733EB1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5686" y="2810228"/>
                      <a:ext cx="169085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字方塊 12">
                      <a:extLst>
                        <a:ext uri="{FF2B5EF4-FFF2-40B4-BE49-F238E27FC236}">
                          <a16:creationId xmlns:a16="http://schemas.microsoft.com/office/drawing/2014/main" id="{1E11D0BA-68B9-9946-AFC1-A050BC118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207" y="2466700"/>
                      <a:ext cx="215146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TW" altLang="en-US" sz="2000"/>
                    </a:p>
                  </p:txBody>
                </p:sp>
              </mc:Choice>
              <mc:Fallback xmlns="">
                <p:sp>
                  <p:nvSpPr>
                    <p:cNvPr id="18" name="文字方塊 12">
                      <a:extLst>
                        <a:ext uri="{FF2B5EF4-FFF2-40B4-BE49-F238E27FC236}">
                          <a16:creationId xmlns:a16="http://schemas.microsoft.com/office/drawing/2014/main" id="{1E11D0BA-68B9-9946-AFC1-A050BC118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207" y="2466700"/>
                      <a:ext cx="2151469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4">
                    <a:extLst>
                      <a:ext uri="{FF2B5EF4-FFF2-40B4-BE49-F238E27FC236}">
                        <a16:creationId xmlns:a16="http://schemas.microsoft.com/office/drawing/2014/main" id="{87809703-0BA9-F34C-B424-3A1F4EC561E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0040" y="1690136"/>
                    <a:ext cx="223266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TW" altLang="en-US"/>
                  </a:p>
                </p:txBody>
              </p:sp>
            </mc:Choice>
            <mc:Fallback xmlns="">
              <p:sp>
                <p:nvSpPr>
                  <p:cNvPr id="12" name="文字方塊 14">
                    <a:extLst>
                      <a:ext uri="{FF2B5EF4-FFF2-40B4-BE49-F238E27FC236}">
                        <a16:creationId xmlns:a16="http://schemas.microsoft.com/office/drawing/2014/main" id="{87809703-0BA9-F34C-B424-3A1F4EC561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0040" y="1690136"/>
                    <a:ext cx="22326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直線單箭頭接點 19">
              <a:extLst>
                <a:ext uri="{FF2B5EF4-FFF2-40B4-BE49-F238E27FC236}">
                  <a16:creationId xmlns:a16="http://schemas.microsoft.com/office/drawing/2014/main" id="{7BBB7407-5C1D-064B-B3D3-7AE50BFA63C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3040392" y="1778312"/>
              <a:ext cx="1082197" cy="4172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22">
              <a:extLst>
                <a:ext uri="{FF2B5EF4-FFF2-40B4-BE49-F238E27FC236}">
                  <a16:creationId xmlns:a16="http://schemas.microsoft.com/office/drawing/2014/main" id="{7E3C35CB-F779-5B4B-8B70-4D3CA9F8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5295" y="1495226"/>
              <a:ext cx="1190625" cy="1323975"/>
            </a:xfrm>
            <a:prstGeom prst="rect">
              <a:avLst/>
            </a:prstGeom>
          </p:spPr>
        </p:pic>
      </p:grpSp>
      <p:pic>
        <p:nvPicPr>
          <p:cNvPr id="19" name="圖片 4">
            <a:extLst>
              <a:ext uri="{FF2B5EF4-FFF2-40B4-BE49-F238E27FC236}">
                <a16:creationId xmlns:a16="http://schemas.microsoft.com/office/drawing/2014/main" id="{CA09D60F-2BC5-EB4F-8E82-90AA504C1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511" y="3928616"/>
            <a:ext cx="6593307" cy="24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Traditional Supervised Approach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67BDCC-6296-9E4C-8933-BC48C3CDC42E}"/>
              </a:ext>
            </a:extLst>
          </p:cNvPr>
          <p:cNvGrpSpPr/>
          <p:nvPr/>
        </p:nvGrpSpPr>
        <p:grpSpPr>
          <a:xfrm>
            <a:off x="628134" y="2687804"/>
            <a:ext cx="7395848" cy="2757071"/>
            <a:chOff x="2643502" y="1485856"/>
            <a:chExt cx="7395848" cy="2757071"/>
          </a:xfrm>
        </p:grpSpPr>
        <p:sp>
          <p:nvSpPr>
            <p:cNvPr id="5" name="文字方塊 18">
              <a:extLst>
                <a:ext uri="{FF2B5EF4-FFF2-40B4-BE49-F238E27FC236}">
                  <a16:creationId xmlns:a16="http://schemas.microsoft.com/office/drawing/2014/main" id="{1A8D7C4C-DFF9-EF4F-8A45-AFE1F877DC5A}"/>
                </a:ext>
              </a:extLst>
            </p:cNvPr>
            <p:cNvSpPr txBox="1"/>
            <p:nvPr/>
          </p:nvSpPr>
          <p:spPr>
            <a:xfrm>
              <a:off x="7356859" y="3136085"/>
              <a:ext cx="1631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as close as possible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54E50D38-EB7A-BF46-A324-9D7095459EFE}"/>
                </a:ext>
              </a:extLst>
            </p:cNvPr>
            <p:cNvSpPr/>
            <p:nvPr/>
          </p:nvSpPr>
          <p:spPr>
            <a:xfrm>
              <a:off x="4428295" y="2750618"/>
              <a:ext cx="1472384" cy="82832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NN</a:t>
              </a:r>
            </a:p>
          </p:txBody>
        </p:sp>
        <p:sp>
          <p:nvSpPr>
            <p:cNvPr id="7" name="箭號: 向右 8">
              <a:extLst>
                <a:ext uri="{FF2B5EF4-FFF2-40B4-BE49-F238E27FC236}">
                  <a16:creationId xmlns:a16="http://schemas.microsoft.com/office/drawing/2014/main" id="{C5DF434B-86E6-254F-98EA-26D5797D6565}"/>
                </a:ext>
              </a:extLst>
            </p:cNvPr>
            <p:cNvSpPr/>
            <p:nvPr/>
          </p:nvSpPr>
          <p:spPr>
            <a:xfrm>
              <a:off x="5956645" y="2928273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" name="箭號: 向右 9">
              <a:extLst>
                <a:ext uri="{FF2B5EF4-FFF2-40B4-BE49-F238E27FC236}">
                  <a16:creationId xmlns:a16="http://schemas.microsoft.com/office/drawing/2014/main" id="{5F9A3C85-3745-B94C-B29C-1C8C7AE27BE1}"/>
                </a:ext>
              </a:extLst>
            </p:cNvPr>
            <p:cNvSpPr/>
            <p:nvPr/>
          </p:nvSpPr>
          <p:spPr>
            <a:xfrm>
              <a:off x="3837539" y="2902978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" name="文字方塊 10">
              <a:extLst>
                <a:ext uri="{FF2B5EF4-FFF2-40B4-BE49-F238E27FC236}">
                  <a16:creationId xmlns:a16="http://schemas.microsoft.com/office/drawing/2014/main" id="{5B7DF084-9955-1B46-9E4B-03E0C479EA56}"/>
                </a:ext>
              </a:extLst>
            </p:cNvPr>
            <p:cNvSpPr txBox="1"/>
            <p:nvPr/>
          </p:nvSpPr>
          <p:spPr>
            <a:xfrm>
              <a:off x="6412680" y="2714100"/>
              <a:ext cx="990655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dirty="0"/>
            </a:p>
            <a:p>
              <a:pPr algn="ctr"/>
              <a:r>
                <a:rPr lang="en-US" altLang="zh-TW" dirty="0"/>
                <a:t>Image</a:t>
              </a:r>
            </a:p>
            <a:p>
              <a:pPr algn="ctr"/>
              <a:endParaRPr lang="zh-TW" altLang="en-US"/>
            </a:p>
          </p:txBody>
        </p:sp>
        <p:cxnSp>
          <p:nvCxnSpPr>
            <p:cNvPr id="10" name="直線單箭頭接點 14">
              <a:extLst>
                <a:ext uri="{FF2B5EF4-FFF2-40B4-BE49-F238E27FC236}">
                  <a16:creationId xmlns:a16="http://schemas.microsoft.com/office/drawing/2014/main" id="{B7E3080B-FF93-D540-B2EC-E09146D5E05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00" y="3116207"/>
              <a:ext cx="1354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圖片 15">
              <a:extLst>
                <a:ext uri="{FF2B5EF4-FFF2-40B4-BE49-F238E27FC236}">
                  <a16:creationId xmlns:a16="http://schemas.microsoft.com/office/drawing/2014/main" id="{B3D37CF2-BD73-9342-AE7E-37C2EC617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3502" y="2597251"/>
              <a:ext cx="1098863" cy="1157136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91CA6EA7-4E2E-DD40-A200-59953589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3144" y="2568974"/>
              <a:ext cx="1076206" cy="1196741"/>
            </a:xfrm>
            <a:prstGeom prst="rect">
              <a:avLst/>
            </a:prstGeom>
          </p:spPr>
        </p:pic>
        <p:grpSp>
          <p:nvGrpSpPr>
            <p:cNvPr id="13" name="群組 4">
              <a:extLst>
                <a:ext uri="{FF2B5EF4-FFF2-40B4-BE49-F238E27FC236}">
                  <a16:creationId xmlns:a16="http://schemas.microsoft.com/office/drawing/2014/main" id="{2AD8D05C-2F9A-3D4C-9B4F-2244AEA245EC}"/>
                </a:ext>
              </a:extLst>
            </p:cNvPr>
            <p:cNvGrpSpPr/>
            <p:nvPr/>
          </p:nvGrpSpPr>
          <p:grpSpPr>
            <a:xfrm>
              <a:off x="8172598" y="1485856"/>
              <a:ext cx="1724876" cy="895734"/>
              <a:chOff x="9781324" y="835107"/>
              <a:chExt cx="2549524" cy="1323976"/>
            </a:xfrm>
          </p:grpSpPr>
          <p:pic>
            <p:nvPicPr>
              <p:cNvPr id="15" name="圖片 20">
                <a:extLst>
                  <a:ext uri="{FF2B5EF4-FFF2-40B4-BE49-F238E27FC236}">
                    <a16:creationId xmlns:a16="http://schemas.microsoft.com/office/drawing/2014/main" id="{B079A673-4B54-6D42-897F-EB8C5C253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81324" y="835108"/>
                <a:ext cx="1257300" cy="1323975"/>
              </a:xfrm>
              <a:prstGeom prst="rect">
                <a:avLst/>
              </a:prstGeom>
            </p:spPr>
          </p:pic>
          <p:pic>
            <p:nvPicPr>
              <p:cNvPr id="16" name="圖片 21">
                <a:extLst>
                  <a:ext uri="{FF2B5EF4-FFF2-40B4-BE49-F238E27FC236}">
                    <a16:creationId xmlns:a16="http://schemas.microsoft.com/office/drawing/2014/main" id="{88E2B322-9816-CC4B-A2CA-8E433DF4B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0223" y="835107"/>
                <a:ext cx="1190625" cy="1323975"/>
              </a:xfrm>
              <a:prstGeom prst="rect">
                <a:avLst/>
              </a:prstGeom>
            </p:spPr>
          </p:pic>
        </p:grpSp>
        <p:sp>
          <p:nvSpPr>
            <p:cNvPr id="14" name="文字方塊 25">
              <a:extLst>
                <a:ext uri="{FF2B5EF4-FFF2-40B4-BE49-F238E27FC236}">
                  <a16:creationId xmlns:a16="http://schemas.microsoft.com/office/drawing/2014/main" id="{6F286C4F-33DC-A342-8598-6BCAE32806EB}"/>
                </a:ext>
              </a:extLst>
            </p:cNvPr>
            <p:cNvSpPr txBox="1"/>
            <p:nvPr/>
          </p:nvSpPr>
          <p:spPr>
            <a:xfrm>
              <a:off x="7338689" y="3873595"/>
              <a:ext cx="1631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e.g. L1</a:t>
              </a:r>
              <a:endParaRPr lang="zh-TW" alt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FAEBA4-C2D7-2F44-BEDA-E3700B4F4C07}"/>
              </a:ext>
            </a:extLst>
          </p:cNvPr>
          <p:cNvGrpSpPr/>
          <p:nvPr/>
        </p:nvGrpSpPr>
        <p:grpSpPr>
          <a:xfrm>
            <a:off x="8910929" y="3140292"/>
            <a:ext cx="2951103" cy="2100121"/>
            <a:chOff x="2355334" y="4541806"/>
            <a:chExt cx="2951103" cy="2100121"/>
          </a:xfrm>
        </p:grpSpPr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54F0387F-754D-EC43-A087-F8657F3A5B20}"/>
                </a:ext>
              </a:extLst>
            </p:cNvPr>
            <p:cNvSpPr txBox="1"/>
            <p:nvPr/>
          </p:nvSpPr>
          <p:spPr>
            <a:xfrm>
              <a:off x="3724772" y="4541806"/>
              <a:ext cx="1581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It is blurry.</a:t>
              </a:r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26" name="文字方塊 19">
              <a:extLst>
                <a:ext uri="{FF2B5EF4-FFF2-40B4-BE49-F238E27FC236}">
                  <a16:creationId xmlns:a16="http://schemas.microsoft.com/office/drawing/2014/main" id="{2E33A508-C44E-6645-8E7E-C38D1783582B}"/>
                </a:ext>
              </a:extLst>
            </p:cNvPr>
            <p:cNvSpPr txBox="1"/>
            <p:nvPr/>
          </p:nvSpPr>
          <p:spPr>
            <a:xfrm>
              <a:off x="2355334" y="4544991"/>
              <a:ext cx="246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Testing:</a:t>
              </a:r>
              <a:endParaRPr lang="zh-TW" altLang="en-US"/>
            </a:p>
          </p:txBody>
        </p:sp>
        <p:pic>
          <p:nvPicPr>
            <p:cNvPr id="27" name="圖片 22">
              <a:extLst>
                <a:ext uri="{FF2B5EF4-FFF2-40B4-BE49-F238E27FC236}">
                  <a16:creationId xmlns:a16="http://schemas.microsoft.com/office/drawing/2014/main" id="{1180E413-382A-6B48-8AFE-C967AB11F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239" y="4988465"/>
              <a:ext cx="1285074" cy="1264567"/>
            </a:xfrm>
            <a:prstGeom prst="rect">
              <a:avLst/>
            </a:prstGeom>
          </p:spPr>
        </p:pic>
        <p:pic>
          <p:nvPicPr>
            <p:cNvPr id="28" name="圖片 23">
              <a:extLst>
                <a:ext uri="{FF2B5EF4-FFF2-40B4-BE49-F238E27FC236}">
                  <a16:creationId xmlns:a16="http://schemas.microsoft.com/office/drawing/2014/main" id="{305B8CB5-95AF-1040-BCD0-3B32BF99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2465" y="4978606"/>
              <a:ext cx="1266162" cy="1293989"/>
            </a:xfrm>
            <a:prstGeom prst="rect">
              <a:avLst/>
            </a:prstGeom>
          </p:spPr>
        </p:pic>
        <p:sp>
          <p:nvSpPr>
            <p:cNvPr id="29" name="文字方塊 24">
              <a:extLst>
                <a:ext uri="{FF2B5EF4-FFF2-40B4-BE49-F238E27FC236}">
                  <a16:creationId xmlns:a16="http://schemas.microsoft.com/office/drawing/2014/main" id="{E9A1F833-AD88-E449-B814-BAE5C91C89AB}"/>
                </a:ext>
              </a:extLst>
            </p:cNvPr>
            <p:cNvSpPr txBox="1"/>
            <p:nvPr/>
          </p:nvSpPr>
          <p:spPr>
            <a:xfrm>
              <a:off x="2574910" y="6272595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767C779-3164-A743-96EB-7D87AC3ED1B0}"/>
                </a:ext>
              </a:extLst>
            </p:cNvPr>
            <p:cNvSpPr txBox="1"/>
            <p:nvPr/>
          </p:nvSpPr>
          <p:spPr>
            <a:xfrm>
              <a:off x="3903877" y="6272595"/>
              <a:ext cx="117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L1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57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sp>
        <p:nvSpPr>
          <p:cNvPr id="31" name="矩形 29">
            <a:extLst>
              <a:ext uri="{FF2B5EF4-FFF2-40B4-BE49-F238E27FC236}">
                <a16:creationId xmlns:a16="http://schemas.microsoft.com/office/drawing/2014/main" id="{DDE35E0C-894D-E643-B740-A92F6D4C764E}"/>
              </a:ext>
            </a:extLst>
          </p:cNvPr>
          <p:cNvSpPr/>
          <p:nvPr/>
        </p:nvSpPr>
        <p:spPr>
          <a:xfrm>
            <a:off x="4747594" y="1825625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[Phillip Isola, et al., CVPR, 2017]</a:t>
            </a:r>
            <a:endParaRPr lang="zh-TW" alt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542751-8B51-DC4F-8A80-7CB3F168C7DE}"/>
              </a:ext>
            </a:extLst>
          </p:cNvPr>
          <p:cNvGrpSpPr/>
          <p:nvPr/>
        </p:nvGrpSpPr>
        <p:grpSpPr>
          <a:xfrm>
            <a:off x="1868153" y="2206324"/>
            <a:ext cx="8913209" cy="2530234"/>
            <a:chOff x="1781656" y="1340427"/>
            <a:chExt cx="8913209" cy="2530234"/>
          </a:xfrm>
        </p:grpSpPr>
        <p:sp>
          <p:nvSpPr>
            <p:cNvPr id="34" name="矩形 32">
              <a:extLst>
                <a:ext uri="{FF2B5EF4-FFF2-40B4-BE49-F238E27FC236}">
                  <a16:creationId xmlns:a16="http://schemas.microsoft.com/office/drawing/2014/main" id="{68D67A74-A57C-9849-A0A4-72E449499C70}"/>
                </a:ext>
              </a:extLst>
            </p:cNvPr>
            <p:cNvSpPr/>
            <p:nvPr/>
          </p:nvSpPr>
          <p:spPr>
            <a:xfrm>
              <a:off x="3247993" y="2664943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G</a:t>
              </a:r>
              <a:endParaRPr lang="en-US" altLang="zh-TW" sz="1600" i="1" dirty="0"/>
            </a:p>
          </p:txBody>
        </p:sp>
        <p:sp>
          <p:nvSpPr>
            <p:cNvPr id="35" name="箭號: 向右 33">
              <a:extLst>
                <a:ext uri="{FF2B5EF4-FFF2-40B4-BE49-F238E27FC236}">
                  <a16:creationId xmlns:a16="http://schemas.microsoft.com/office/drawing/2014/main" id="{931F5E5B-77AD-0C4A-AC4F-D569436CCD1D}"/>
                </a:ext>
              </a:extLst>
            </p:cNvPr>
            <p:cNvSpPr/>
            <p:nvPr/>
          </p:nvSpPr>
          <p:spPr>
            <a:xfrm>
              <a:off x="4790001" y="3034275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6" name="箭號: 向右 34">
              <a:extLst>
                <a:ext uri="{FF2B5EF4-FFF2-40B4-BE49-F238E27FC236}">
                  <a16:creationId xmlns:a16="http://schemas.microsoft.com/office/drawing/2014/main" id="{FF9E79D1-140E-374D-A8D7-B4A43D29B143}"/>
                </a:ext>
              </a:extLst>
            </p:cNvPr>
            <p:cNvSpPr/>
            <p:nvPr/>
          </p:nvSpPr>
          <p:spPr>
            <a:xfrm>
              <a:off x="2633381" y="2664943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7" name="箭號: 向右 35">
              <a:extLst>
                <a:ext uri="{FF2B5EF4-FFF2-40B4-BE49-F238E27FC236}">
                  <a16:creationId xmlns:a16="http://schemas.microsoft.com/office/drawing/2014/main" id="{EA733D0A-D247-AF46-8631-C6DDB025FA31}"/>
                </a:ext>
              </a:extLst>
            </p:cNvPr>
            <p:cNvSpPr/>
            <p:nvPr/>
          </p:nvSpPr>
          <p:spPr>
            <a:xfrm>
              <a:off x="2633381" y="3347053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32D46971-4222-7744-8014-22014C3D5523}"/>
                    </a:ext>
                  </a:extLst>
                </p:cNvPr>
                <p:cNvSpPr txBox="1"/>
                <p:nvPr/>
              </p:nvSpPr>
              <p:spPr>
                <a:xfrm>
                  <a:off x="2356010" y="3455863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1600"/>
                </a:p>
              </p:txBody>
            </p:sp>
          </mc:Choice>
          <mc:Fallback xmlns="">
            <p:sp>
              <p:nvSpPr>
                <p:cNvPr id="38" name="文字方塊 36">
                  <a:extLst>
                    <a:ext uri="{FF2B5EF4-FFF2-40B4-BE49-F238E27FC236}">
                      <a16:creationId xmlns:a16="http://schemas.microsoft.com/office/drawing/2014/main" id="{32D46971-4222-7744-8014-22014C3D5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010" y="3455863"/>
                  <a:ext cx="149400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8109DEC-881C-9548-8BF9-20AB1E54E0F4}"/>
                </a:ext>
              </a:extLst>
            </p:cNvPr>
            <p:cNvSpPr txBox="1"/>
            <p:nvPr/>
          </p:nvSpPr>
          <p:spPr>
            <a:xfrm>
              <a:off x="5244829" y="2623036"/>
              <a:ext cx="990655" cy="8617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1600" dirty="0"/>
            </a:p>
            <a:p>
              <a:pPr algn="ctr"/>
              <a:r>
                <a:rPr lang="en-US" altLang="zh-TW" sz="1600" dirty="0"/>
                <a:t>Image</a:t>
              </a:r>
            </a:p>
            <a:p>
              <a:pPr algn="ctr"/>
              <a:endParaRPr lang="zh-TW" altLang="en-US" sz="160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CDF9F827-1FE6-7140-BE8C-8B6472A2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656" y="2474318"/>
              <a:ext cx="793974" cy="836079"/>
            </a:xfrm>
            <a:prstGeom prst="rect">
              <a:avLst/>
            </a:prstGeom>
          </p:spPr>
        </p:pic>
        <p:sp>
          <p:nvSpPr>
            <p:cNvPr id="41" name="矩形 41">
              <a:extLst>
                <a:ext uri="{FF2B5EF4-FFF2-40B4-BE49-F238E27FC236}">
                  <a16:creationId xmlns:a16="http://schemas.microsoft.com/office/drawing/2014/main" id="{37E98923-0F57-E348-98FB-1E154B1F30F7}"/>
                </a:ext>
              </a:extLst>
            </p:cNvPr>
            <p:cNvSpPr/>
            <p:nvPr/>
          </p:nvSpPr>
          <p:spPr>
            <a:xfrm>
              <a:off x="7806555" y="2635060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D</a:t>
              </a:r>
            </a:p>
          </p:txBody>
        </p:sp>
        <p:sp>
          <p:nvSpPr>
            <p:cNvPr id="42" name="箭號: 向右 42">
              <a:extLst>
                <a:ext uri="{FF2B5EF4-FFF2-40B4-BE49-F238E27FC236}">
                  <a16:creationId xmlns:a16="http://schemas.microsoft.com/office/drawing/2014/main" id="{437D7BE5-D2D6-474B-812B-C6D67F695C15}"/>
                </a:ext>
              </a:extLst>
            </p:cNvPr>
            <p:cNvSpPr/>
            <p:nvPr/>
          </p:nvSpPr>
          <p:spPr>
            <a:xfrm>
              <a:off x="9348563" y="3004392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3" name="箭號: 向右 43">
              <a:extLst>
                <a:ext uri="{FF2B5EF4-FFF2-40B4-BE49-F238E27FC236}">
                  <a16:creationId xmlns:a16="http://schemas.microsoft.com/office/drawing/2014/main" id="{4E478558-284E-9944-B909-50814EFAD896}"/>
                </a:ext>
              </a:extLst>
            </p:cNvPr>
            <p:cNvSpPr/>
            <p:nvPr/>
          </p:nvSpPr>
          <p:spPr>
            <a:xfrm>
              <a:off x="7191943" y="263506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4" name="箭號: 向右 44">
              <a:extLst>
                <a:ext uri="{FF2B5EF4-FFF2-40B4-BE49-F238E27FC236}">
                  <a16:creationId xmlns:a16="http://schemas.microsoft.com/office/drawing/2014/main" id="{3EB54A93-6A4B-D140-A0F8-A29B9F32DEA5}"/>
                </a:ext>
              </a:extLst>
            </p:cNvPr>
            <p:cNvSpPr/>
            <p:nvPr/>
          </p:nvSpPr>
          <p:spPr>
            <a:xfrm>
              <a:off x="7191943" y="331717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45" name="圖片 47">
              <a:extLst>
                <a:ext uri="{FF2B5EF4-FFF2-40B4-BE49-F238E27FC236}">
                  <a16:creationId xmlns:a16="http://schemas.microsoft.com/office/drawing/2014/main" id="{17AC501B-D606-1F46-8A3D-ECFB7B72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977" y="2109791"/>
              <a:ext cx="793974" cy="836079"/>
            </a:xfrm>
            <a:prstGeom prst="rect">
              <a:avLst/>
            </a:prstGeom>
          </p:spPr>
        </p:pic>
        <p:sp>
          <p:nvSpPr>
            <p:cNvPr id="46" name="文字方塊 48">
              <a:extLst>
                <a:ext uri="{FF2B5EF4-FFF2-40B4-BE49-F238E27FC236}">
                  <a16:creationId xmlns:a16="http://schemas.microsoft.com/office/drawing/2014/main" id="{5095C84A-89A8-0348-A344-68478CEAB07E}"/>
                </a:ext>
              </a:extLst>
            </p:cNvPr>
            <p:cNvSpPr txBox="1"/>
            <p:nvPr/>
          </p:nvSpPr>
          <p:spPr>
            <a:xfrm>
              <a:off x="9761236" y="3014254"/>
              <a:ext cx="933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scalar</a:t>
              </a:r>
              <a:endParaRPr lang="zh-TW" altLang="en-US" sz="1600"/>
            </a:p>
          </p:txBody>
        </p:sp>
        <p:pic>
          <p:nvPicPr>
            <p:cNvPr id="47" name="圖片 50">
              <a:extLst>
                <a:ext uri="{FF2B5EF4-FFF2-40B4-BE49-F238E27FC236}">
                  <a16:creationId xmlns:a16="http://schemas.microsoft.com/office/drawing/2014/main" id="{ACC3CEA4-370F-904A-B40C-34EC6195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154" y="2990569"/>
              <a:ext cx="763620" cy="877879"/>
            </a:xfrm>
            <a:prstGeom prst="rect">
              <a:avLst/>
            </a:prstGeom>
          </p:spPr>
        </p:pic>
        <p:pic>
          <p:nvPicPr>
            <p:cNvPr id="48" name="圖片 52">
              <a:extLst>
                <a:ext uri="{FF2B5EF4-FFF2-40B4-BE49-F238E27FC236}">
                  <a16:creationId xmlns:a16="http://schemas.microsoft.com/office/drawing/2014/main" id="{FB26D329-E42C-D842-868E-E8E559F4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3958" y="1340427"/>
              <a:ext cx="1032079" cy="1147672"/>
            </a:xfrm>
            <a:prstGeom prst="rect">
              <a:avLst/>
            </a:prstGeom>
          </p:spPr>
        </p:pic>
        <p:cxnSp>
          <p:nvCxnSpPr>
            <p:cNvPr id="49" name="直線單箭頭接點 53">
              <a:extLst>
                <a:ext uri="{FF2B5EF4-FFF2-40B4-BE49-F238E27FC236}">
                  <a16:creationId xmlns:a16="http://schemas.microsoft.com/office/drawing/2014/main" id="{645100B7-9536-084A-9AF4-99A4A47CF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2917" y="2221181"/>
              <a:ext cx="0" cy="6209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3">
              <a:extLst>
                <a:ext uri="{FF2B5EF4-FFF2-40B4-BE49-F238E27FC236}">
                  <a16:creationId xmlns:a16="http://schemas.microsoft.com/office/drawing/2014/main" id="{2A748271-FEE5-F048-8E51-C0B50A3E519C}"/>
                </a:ext>
              </a:extLst>
            </p:cNvPr>
            <p:cNvSpPr/>
            <p:nvPr/>
          </p:nvSpPr>
          <p:spPr>
            <a:xfrm>
              <a:off x="5157612" y="2212707"/>
              <a:ext cx="399468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20E7AF-FCA8-FD46-8E4D-5177B2557544}"/>
              </a:ext>
            </a:extLst>
          </p:cNvPr>
          <p:cNvGrpSpPr/>
          <p:nvPr/>
        </p:nvGrpSpPr>
        <p:grpSpPr>
          <a:xfrm>
            <a:off x="3247549" y="4816115"/>
            <a:ext cx="5862656" cy="1916031"/>
            <a:chOff x="2962775" y="1857902"/>
            <a:chExt cx="5862656" cy="1916031"/>
          </a:xfrm>
        </p:grpSpPr>
        <p:sp>
          <p:nvSpPr>
            <p:cNvPr id="52" name="文字方塊 20">
              <a:extLst>
                <a:ext uri="{FF2B5EF4-FFF2-40B4-BE49-F238E27FC236}">
                  <a16:creationId xmlns:a16="http://schemas.microsoft.com/office/drawing/2014/main" id="{3230E794-950B-5249-8D9F-3CE44C50E000}"/>
                </a:ext>
              </a:extLst>
            </p:cNvPr>
            <p:cNvSpPr txBox="1"/>
            <p:nvPr/>
          </p:nvSpPr>
          <p:spPr>
            <a:xfrm>
              <a:off x="2962775" y="1857902"/>
              <a:ext cx="246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Testing:</a:t>
              </a:r>
              <a:endParaRPr lang="zh-TW" altLang="en-US" sz="1600" b="1"/>
            </a:p>
          </p:txBody>
        </p:sp>
        <p:pic>
          <p:nvPicPr>
            <p:cNvPr id="53" name="圖片 21">
              <a:extLst>
                <a:ext uri="{FF2B5EF4-FFF2-40B4-BE49-F238E27FC236}">
                  <a16:creationId xmlns:a16="http://schemas.microsoft.com/office/drawing/2014/main" id="{97E05586-64D7-AA42-8B0D-825E9ED6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8982" y="2234615"/>
              <a:ext cx="1187316" cy="1168369"/>
            </a:xfrm>
            <a:prstGeom prst="rect">
              <a:avLst/>
            </a:prstGeom>
          </p:spPr>
        </p:pic>
        <p:pic>
          <p:nvPicPr>
            <p:cNvPr id="54" name="圖片 25">
              <a:extLst>
                <a:ext uri="{FF2B5EF4-FFF2-40B4-BE49-F238E27FC236}">
                  <a16:creationId xmlns:a16="http://schemas.microsoft.com/office/drawing/2014/main" id="{58A14F26-702E-D44C-A49A-CCECB646F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1871" y="2234615"/>
              <a:ext cx="1163032" cy="1188593"/>
            </a:xfrm>
            <a:prstGeom prst="rect">
              <a:avLst/>
            </a:prstGeom>
          </p:spPr>
        </p:pic>
        <p:sp>
          <p:nvSpPr>
            <p:cNvPr id="55" name="文字方塊 26">
              <a:extLst>
                <a:ext uri="{FF2B5EF4-FFF2-40B4-BE49-F238E27FC236}">
                  <a16:creationId xmlns:a16="http://schemas.microsoft.com/office/drawing/2014/main" id="{77C5EEDB-7A6D-164E-866E-E6ADD5537779}"/>
                </a:ext>
              </a:extLst>
            </p:cNvPr>
            <p:cNvSpPr txBox="1"/>
            <p:nvPr/>
          </p:nvSpPr>
          <p:spPr>
            <a:xfrm>
              <a:off x="3216390" y="3402984"/>
              <a:ext cx="95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input</a:t>
              </a:r>
              <a:endParaRPr lang="zh-TW" altLang="en-US" sz="1600"/>
            </a:p>
          </p:txBody>
        </p:sp>
        <p:sp>
          <p:nvSpPr>
            <p:cNvPr id="56" name="文字方塊 27">
              <a:extLst>
                <a:ext uri="{FF2B5EF4-FFF2-40B4-BE49-F238E27FC236}">
                  <a16:creationId xmlns:a16="http://schemas.microsoft.com/office/drawing/2014/main" id="{46FAE47A-3526-8646-B461-2F86CF7902D8}"/>
                </a:ext>
              </a:extLst>
            </p:cNvPr>
            <p:cNvSpPr txBox="1"/>
            <p:nvPr/>
          </p:nvSpPr>
          <p:spPr>
            <a:xfrm>
              <a:off x="4481871" y="3430589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L1</a:t>
              </a:r>
              <a:endParaRPr lang="zh-TW" altLang="en-US" sz="1600"/>
            </a:p>
          </p:txBody>
        </p:sp>
        <p:sp>
          <p:nvSpPr>
            <p:cNvPr id="57" name="文字方塊 28">
              <a:extLst>
                <a:ext uri="{FF2B5EF4-FFF2-40B4-BE49-F238E27FC236}">
                  <a16:creationId xmlns:a16="http://schemas.microsoft.com/office/drawing/2014/main" id="{7199D907-26D0-F64D-80F1-6393F3FACDC8}"/>
                </a:ext>
              </a:extLst>
            </p:cNvPr>
            <p:cNvSpPr txBox="1"/>
            <p:nvPr/>
          </p:nvSpPr>
          <p:spPr>
            <a:xfrm>
              <a:off x="5734428" y="3435379"/>
              <a:ext cx="1376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GAN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pic>
          <p:nvPicPr>
            <p:cNvPr id="58" name="圖片 51">
              <a:extLst>
                <a:ext uri="{FF2B5EF4-FFF2-40B4-BE49-F238E27FC236}">
                  <a16:creationId xmlns:a16="http://schemas.microsoft.com/office/drawing/2014/main" id="{348724A2-0B25-BD40-8A85-3E9BDE87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4846" y="2238825"/>
              <a:ext cx="1176027" cy="1184383"/>
            </a:xfrm>
            <a:prstGeom prst="rect">
              <a:avLst/>
            </a:prstGeom>
          </p:spPr>
        </p:pic>
        <p:sp>
          <p:nvSpPr>
            <p:cNvPr id="59" name="文字方塊 55">
              <a:extLst>
                <a:ext uri="{FF2B5EF4-FFF2-40B4-BE49-F238E27FC236}">
                  <a16:creationId xmlns:a16="http://schemas.microsoft.com/office/drawing/2014/main" id="{705C7246-E338-224C-A55A-AB1020500ABE}"/>
                </a:ext>
              </a:extLst>
            </p:cNvPr>
            <p:cNvSpPr txBox="1"/>
            <p:nvPr/>
          </p:nvSpPr>
          <p:spPr>
            <a:xfrm>
              <a:off x="7111290" y="3402983"/>
              <a:ext cx="1714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GAN </a:t>
              </a:r>
              <a:r>
                <a:rPr lang="en-US" altLang="zh-TW" sz="1600" dirty="0"/>
                <a:t>+ L1</a:t>
              </a:r>
              <a:endParaRPr lang="zh-TW" altLang="en-US" sz="1600"/>
            </a:p>
          </p:txBody>
        </p:sp>
        <p:pic>
          <p:nvPicPr>
            <p:cNvPr id="60" name="圖片 56">
              <a:extLst>
                <a:ext uri="{FF2B5EF4-FFF2-40B4-BE49-F238E27FC236}">
                  <a16:creationId xmlns:a16="http://schemas.microsoft.com/office/drawing/2014/main" id="{CAF30397-B33F-304E-AA26-1263579C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0817" y="2197668"/>
              <a:ext cx="1251206" cy="122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66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Video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70E5B38-113B-AF4D-A896-917167A7F5DD}"/>
              </a:ext>
            </a:extLst>
          </p:cNvPr>
          <p:cNvGrpSpPr/>
          <p:nvPr/>
        </p:nvGrpSpPr>
        <p:grpSpPr>
          <a:xfrm>
            <a:off x="2555498" y="2610962"/>
            <a:ext cx="8675893" cy="3572776"/>
            <a:chOff x="1762561" y="2353289"/>
            <a:chExt cx="8675893" cy="3572776"/>
          </a:xfrm>
        </p:grpSpPr>
        <p:pic>
          <p:nvPicPr>
            <p:cNvPr id="62" name="圖片 19">
              <a:extLst>
                <a:ext uri="{FF2B5EF4-FFF2-40B4-BE49-F238E27FC236}">
                  <a16:creationId xmlns:a16="http://schemas.microsoft.com/office/drawing/2014/main" id="{5B85CD3D-DCD6-234A-98DD-D4FD4CEB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354" y="4773146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3" name="圖片 4">
              <a:extLst>
                <a:ext uri="{FF2B5EF4-FFF2-40B4-BE49-F238E27FC236}">
                  <a16:creationId xmlns:a16="http://schemas.microsoft.com/office/drawing/2014/main" id="{0AE8B07E-B6B1-754C-8FAB-FD532BEE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1082" y="2373287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4" name="圖片 5">
              <a:extLst>
                <a:ext uri="{FF2B5EF4-FFF2-40B4-BE49-F238E27FC236}">
                  <a16:creationId xmlns:a16="http://schemas.microsoft.com/office/drawing/2014/main" id="{5870E17F-9440-1649-B796-EB460579B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5638" y="2353290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5" name="圖片 6">
              <a:extLst>
                <a:ext uri="{FF2B5EF4-FFF2-40B4-BE49-F238E27FC236}">
                  <a16:creationId xmlns:a16="http://schemas.microsoft.com/office/drawing/2014/main" id="{56EC30DA-9967-ED41-811B-9C90B5C0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115" y="2397660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66" name="圖片 7">
              <a:extLst>
                <a:ext uri="{FF2B5EF4-FFF2-40B4-BE49-F238E27FC236}">
                  <a16:creationId xmlns:a16="http://schemas.microsoft.com/office/drawing/2014/main" id="{B99DC6F5-D58D-924D-886C-A16B7128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0702" y="2353289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67" name="圖片 8">
              <a:extLst>
                <a:ext uri="{FF2B5EF4-FFF2-40B4-BE49-F238E27FC236}">
                  <a16:creationId xmlns:a16="http://schemas.microsoft.com/office/drawing/2014/main" id="{DEB5B02A-C6F3-D843-85BC-13EB31C5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1168" y="242229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矩形 9">
              <a:extLst>
                <a:ext uri="{FF2B5EF4-FFF2-40B4-BE49-F238E27FC236}">
                  <a16:creationId xmlns:a16="http://schemas.microsoft.com/office/drawing/2014/main" id="{63479A42-7692-8B42-AAAA-B95C118454E2}"/>
                </a:ext>
              </a:extLst>
            </p:cNvPr>
            <p:cNvSpPr/>
            <p:nvPr/>
          </p:nvSpPr>
          <p:spPr>
            <a:xfrm>
              <a:off x="5599297" y="2422290"/>
              <a:ext cx="1762515" cy="10109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Generator</a:t>
              </a:r>
              <a:endParaRPr lang="zh-TW" altLang="en-US" sz="2000"/>
            </a:p>
          </p:txBody>
        </p:sp>
        <p:sp>
          <p:nvSpPr>
            <p:cNvPr id="69" name="箭號: 向右 10">
              <a:extLst>
                <a:ext uri="{FF2B5EF4-FFF2-40B4-BE49-F238E27FC236}">
                  <a16:creationId xmlns:a16="http://schemas.microsoft.com/office/drawing/2014/main" id="{9904B5C5-3324-1544-9470-19F149A33888}"/>
                </a:ext>
              </a:extLst>
            </p:cNvPr>
            <p:cNvSpPr/>
            <p:nvPr/>
          </p:nvSpPr>
          <p:spPr>
            <a:xfrm>
              <a:off x="5011194" y="2663995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0" name="箭號: 向右 11">
              <a:extLst>
                <a:ext uri="{FF2B5EF4-FFF2-40B4-BE49-F238E27FC236}">
                  <a16:creationId xmlns:a16="http://schemas.microsoft.com/office/drawing/2014/main" id="{4264E2B4-75AE-7A41-A9A5-82ADA1D6090A}"/>
                </a:ext>
              </a:extLst>
            </p:cNvPr>
            <p:cNvSpPr/>
            <p:nvPr/>
          </p:nvSpPr>
          <p:spPr>
            <a:xfrm>
              <a:off x="7433025" y="2663995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1" name="矩形 12">
              <a:extLst>
                <a:ext uri="{FF2B5EF4-FFF2-40B4-BE49-F238E27FC236}">
                  <a16:creationId xmlns:a16="http://schemas.microsoft.com/office/drawing/2014/main" id="{A89B7C2C-C416-5B4F-A5A4-C479E1E237D1}"/>
                </a:ext>
              </a:extLst>
            </p:cNvPr>
            <p:cNvSpPr/>
            <p:nvPr/>
          </p:nvSpPr>
          <p:spPr>
            <a:xfrm>
              <a:off x="5599298" y="4886517"/>
              <a:ext cx="1762515" cy="10109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Discriminator</a:t>
              </a:r>
              <a:endParaRPr lang="zh-TW" altLang="en-US" sz="2000"/>
            </a:p>
          </p:txBody>
        </p:sp>
        <p:sp>
          <p:nvSpPr>
            <p:cNvPr id="72" name="箭號: 向右 13">
              <a:extLst>
                <a:ext uri="{FF2B5EF4-FFF2-40B4-BE49-F238E27FC236}">
                  <a16:creationId xmlns:a16="http://schemas.microsoft.com/office/drawing/2014/main" id="{2E42A36C-3B53-0F43-92B7-6E16E472B16E}"/>
                </a:ext>
              </a:extLst>
            </p:cNvPr>
            <p:cNvSpPr/>
            <p:nvPr/>
          </p:nvSpPr>
          <p:spPr>
            <a:xfrm>
              <a:off x="5011195" y="5094092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3" name="箭號: 向右 14">
              <a:extLst>
                <a:ext uri="{FF2B5EF4-FFF2-40B4-BE49-F238E27FC236}">
                  <a16:creationId xmlns:a16="http://schemas.microsoft.com/office/drawing/2014/main" id="{CCDD1A71-CAB6-004B-AB49-2F2E17C76E33}"/>
                </a:ext>
              </a:extLst>
            </p:cNvPr>
            <p:cNvSpPr/>
            <p:nvPr/>
          </p:nvSpPr>
          <p:spPr>
            <a:xfrm>
              <a:off x="7433026" y="5094092"/>
              <a:ext cx="539356" cy="571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74" name="圖片 15">
              <a:extLst>
                <a:ext uri="{FF2B5EF4-FFF2-40B4-BE49-F238E27FC236}">
                  <a16:creationId xmlns:a16="http://schemas.microsoft.com/office/drawing/2014/main" id="{395071F2-38A9-9447-853D-FB6DDB6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2941" y="469553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圖片 16">
              <a:extLst>
                <a:ext uri="{FF2B5EF4-FFF2-40B4-BE49-F238E27FC236}">
                  <a16:creationId xmlns:a16="http://schemas.microsoft.com/office/drawing/2014/main" id="{B0C25ADF-7FBD-C441-864C-F8E6F904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497" y="4675534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圖片 17">
              <a:extLst>
                <a:ext uri="{FF2B5EF4-FFF2-40B4-BE49-F238E27FC236}">
                  <a16:creationId xmlns:a16="http://schemas.microsoft.com/office/drawing/2014/main" id="{E9E6BDB4-60E7-2043-8160-E57E2368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974" y="4719904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77" name="圖片 18">
              <a:extLst>
                <a:ext uri="{FF2B5EF4-FFF2-40B4-BE49-F238E27FC236}">
                  <a16:creationId xmlns:a16="http://schemas.microsoft.com/office/drawing/2014/main" id="{96990DEF-73A2-0F44-BE98-653602D5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561" y="4675533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sp>
          <p:nvSpPr>
            <p:cNvPr id="78" name="文字方塊 20">
              <a:extLst>
                <a:ext uri="{FF2B5EF4-FFF2-40B4-BE49-F238E27FC236}">
                  <a16:creationId xmlns:a16="http://schemas.microsoft.com/office/drawing/2014/main" id="{5C298AF2-9752-254D-9522-84B47AB29722}"/>
                </a:ext>
              </a:extLst>
            </p:cNvPr>
            <p:cNvSpPr txBox="1"/>
            <p:nvPr/>
          </p:nvSpPr>
          <p:spPr>
            <a:xfrm>
              <a:off x="8043597" y="4934106"/>
              <a:ext cx="239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Last frame is real or generated</a:t>
              </a:r>
              <a:endParaRPr lang="zh-TW" altLang="en-US"/>
            </a:p>
          </p:txBody>
        </p:sp>
        <p:sp>
          <p:nvSpPr>
            <p:cNvPr id="79" name="右大括弧 21">
              <a:extLst>
                <a:ext uri="{FF2B5EF4-FFF2-40B4-BE49-F238E27FC236}">
                  <a16:creationId xmlns:a16="http://schemas.microsoft.com/office/drawing/2014/main" id="{F64F04AC-4818-1446-9E00-99437E6A0609}"/>
                </a:ext>
              </a:extLst>
            </p:cNvPr>
            <p:cNvSpPr/>
            <p:nvPr/>
          </p:nvSpPr>
          <p:spPr>
            <a:xfrm rot="5400000">
              <a:off x="3558604" y="2407424"/>
              <a:ext cx="429153" cy="26037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80" name="直線單箭頭接點 23">
              <a:extLst>
                <a:ext uri="{FF2B5EF4-FFF2-40B4-BE49-F238E27FC236}">
                  <a16:creationId xmlns:a16="http://schemas.microsoft.com/office/drawing/2014/main" id="{D6B837FE-F18D-6240-9C15-966A11161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180" y="3951523"/>
              <a:ext cx="1" cy="627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24">
              <a:extLst>
                <a:ext uri="{FF2B5EF4-FFF2-40B4-BE49-F238E27FC236}">
                  <a16:creationId xmlns:a16="http://schemas.microsoft.com/office/drawing/2014/main" id="{FE540612-49C3-A745-80A1-8A5EC5A54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2369" y="3506209"/>
              <a:ext cx="4448228" cy="10881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27">
              <a:extLst>
                <a:ext uri="{FF2B5EF4-FFF2-40B4-BE49-F238E27FC236}">
                  <a16:creationId xmlns:a16="http://schemas.microsoft.com/office/drawing/2014/main" id="{DEE548BA-130E-064A-9472-CBB4A5ED0F29}"/>
                </a:ext>
              </a:extLst>
            </p:cNvPr>
            <p:cNvSpPr txBox="1"/>
            <p:nvPr/>
          </p:nvSpPr>
          <p:spPr>
            <a:xfrm>
              <a:off x="6246483" y="4088581"/>
              <a:ext cx="403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Discriminator thinks it is real</a:t>
              </a:r>
              <a:endParaRPr lang="zh-TW" altLang="en-US"/>
            </a:p>
          </p:txBody>
        </p:sp>
      </p:grpSp>
      <p:sp>
        <p:nvSpPr>
          <p:cNvPr id="83" name="矩形 2">
            <a:extLst>
              <a:ext uri="{FF2B5EF4-FFF2-40B4-BE49-F238E27FC236}">
                <a16:creationId xmlns:a16="http://schemas.microsoft.com/office/drawing/2014/main" id="{95A80909-58FB-224E-AC8C-23983643341F}"/>
              </a:ext>
            </a:extLst>
          </p:cNvPr>
          <p:cNvSpPr/>
          <p:nvPr/>
        </p:nvSpPr>
        <p:spPr>
          <a:xfrm>
            <a:off x="4746864" y="1845736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[Michael Mathieu, et al., arXiv, 2015]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795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Sound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 for Sound to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31E69-FB04-2242-AE80-E037AEBBD4A1}"/>
              </a:ext>
            </a:extLst>
          </p:cNvPr>
          <p:cNvGrpSpPr/>
          <p:nvPr/>
        </p:nvGrpSpPr>
        <p:grpSpPr>
          <a:xfrm>
            <a:off x="1856736" y="2423816"/>
            <a:ext cx="8182615" cy="3745933"/>
            <a:chOff x="1856736" y="2423816"/>
            <a:chExt cx="8182615" cy="3745933"/>
          </a:xfrm>
        </p:grpSpPr>
        <p:grpSp>
          <p:nvGrpSpPr>
            <p:cNvPr id="28" name="群組 28">
              <a:extLst>
                <a:ext uri="{FF2B5EF4-FFF2-40B4-BE49-F238E27FC236}">
                  <a16:creationId xmlns:a16="http://schemas.microsoft.com/office/drawing/2014/main" id="{98B4D813-D837-0547-A1B1-3C6AE74DC971}"/>
                </a:ext>
              </a:extLst>
            </p:cNvPr>
            <p:cNvGrpSpPr/>
            <p:nvPr/>
          </p:nvGrpSpPr>
          <p:grpSpPr>
            <a:xfrm>
              <a:off x="3185314" y="2506417"/>
              <a:ext cx="5021272" cy="1177480"/>
              <a:chOff x="1861950" y="1576027"/>
              <a:chExt cx="5021272" cy="1177480"/>
            </a:xfrm>
          </p:grpSpPr>
          <p:grpSp>
            <p:nvGrpSpPr>
              <p:cNvPr id="94" name="群組 29">
                <a:extLst>
                  <a:ext uri="{FF2B5EF4-FFF2-40B4-BE49-F238E27FC236}">
                    <a16:creationId xmlns:a16="http://schemas.microsoft.com/office/drawing/2014/main" id="{20D47FA1-40E6-EA46-9FC2-2278AEC57607}"/>
                  </a:ext>
                </a:extLst>
              </p:cNvPr>
              <p:cNvGrpSpPr/>
              <p:nvPr/>
            </p:nvGrpSpPr>
            <p:grpSpPr>
              <a:xfrm>
                <a:off x="1861950" y="1576027"/>
                <a:ext cx="3435531" cy="1177480"/>
                <a:chOff x="2136552" y="2048246"/>
                <a:chExt cx="3435531" cy="1177480"/>
              </a:xfrm>
            </p:grpSpPr>
            <p:sp>
              <p:nvSpPr>
                <p:cNvPr id="97" name="矩形 32">
                  <a:extLst>
                    <a:ext uri="{FF2B5EF4-FFF2-40B4-BE49-F238E27FC236}">
                      <a16:creationId xmlns:a16="http://schemas.microsoft.com/office/drawing/2014/main" id="{62E207AF-091A-3441-8A2C-C51E7E0AC631}"/>
                    </a:ext>
                  </a:extLst>
                </p:cNvPr>
                <p:cNvSpPr/>
                <p:nvPr/>
              </p:nvSpPr>
              <p:spPr>
                <a:xfrm>
                  <a:off x="4067589" y="2048246"/>
                  <a:ext cx="1504494" cy="117748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/>
                    <a:t>G</a:t>
                  </a:r>
                </a:p>
              </p:txBody>
            </p:sp>
            <p:sp>
              <p:nvSpPr>
                <p:cNvPr id="98" name="箭號: 向右 33">
                  <a:extLst>
                    <a:ext uri="{FF2B5EF4-FFF2-40B4-BE49-F238E27FC236}">
                      <a16:creationId xmlns:a16="http://schemas.microsoft.com/office/drawing/2014/main" id="{E96B4FD0-A6E7-7844-B75D-28D0436A9786}"/>
                    </a:ext>
                  </a:extLst>
                </p:cNvPr>
                <p:cNvSpPr/>
                <p:nvPr/>
              </p:nvSpPr>
              <p:spPr>
                <a:xfrm>
                  <a:off x="3452976" y="2407837"/>
                  <a:ext cx="577099" cy="52360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99" name="矩形 35">
                  <a:extLst>
                    <a:ext uri="{FF2B5EF4-FFF2-40B4-BE49-F238E27FC236}">
                      <a16:creationId xmlns:a16="http://schemas.microsoft.com/office/drawing/2014/main" id="{7B438F9F-0F22-9740-B762-C41EC25D6464}"/>
                    </a:ext>
                  </a:extLst>
                </p:cNvPr>
                <p:cNvSpPr/>
                <p:nvPr/>
              </p:nvSpPr>
              <p:spPr>
                <a:xfrm>
                  <a:off x="2136552" y="2434098"/>
                  <a:ext cx="883575" cy="338554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r>
                    <a:rPr lang="en-US" altLang="zh-TW" sz="1600" dirty="0"/>
                    <a:t>c: sound</a:t>
                  </a:r>
                  <a:endParaRPr lang="zh-TW" altLang="en-US" sz="1600"/>
                </a:p>
              </p:txBody>
            </p:sp>
          </p:grpSp>
          <p:sp>
            <p:nvSpPr>
              <p:cNvPr id="95" name="文字方塊 30">
                <a:extLst>
                  <a:ext uri="{FF2B5EF4-FFF2-40B4-BE49-F238E27FC236}">
                    <a16:creationId xmlns:a16="http://schemas.microsoft.com/office/drawing/2014/main" id="{AB74528C-78F0-1146-A292-C19816CA8A05}"/>
                  </a:ext>
                </a:extLst>
              </p:cNvPr>
              <p:cNvSpPr txBox="1"/>
              <p:nvPr/>
            </p:nvSpPr>
            <p:spPr>
              <a:xfrm>
                <a:off x="5892567" y="1581416"/>
                <a:ext cx="990655" cy="8617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1600" dirty="0"/>
              </a:p>
              <a:p>
                <a:pPr algn="ctr"/>
                <a:r>
                  <a:rPr lang="en-US" altLang="zh-TW" sz="1600" dirty="0"/>
                  <a:t>Image</a:t>
                </a:r>
              </a:p>
              <a:p>
                <a:pPr algn="ctr"/>
                <a:endParaRPr lang="zh-TW" altLang="en-US" sz="1600"/>
              </a:p>
            </p:txBody>
          </p:sp>
          <p:sp>
            <p:nvSpPr>
              <p:cNvPr id="96" name="箭號: 向右 31">
                <a:extLst>
                  <a:ext uri="{FF2B5EF4-FFF2-40B4-BE49-F238E27FC236}">
                    <a16:creationId xmlns:a16="http://schemas.microsoft.com/office/drawing/2014/main" id="{76A49C59-8BDD-3A45-8B62-17FBA7D4BFB8}"/>
                  </a:ext>
                </a:extLst>
              </p:cNvPr>
              <p:cNvSpPr/>
              <p:nvPr/>
            </p:nvSpPr>
            <p:spPr>
              <a:xfrm>
                <a:off x="5350548" y="1923670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pic>
          <p:nvPicPr>
            <p:cNvPr id="29" name="圖片 36">
              <a:extLst>
                <a:ext uri="{FF2B5EF4-FFF2-40B4-BE49-F238E27FC236}">
                  <a16:creationId xmlns:a16="http://schemas.microsoft.com/office/drawing/2014/main" id="{2DF46840-E357-6242-BBEC-8D2F87CC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15" y="4391393"/>
              <a:ext cx="1924425" cy="1736956"/>
            </a:xfrm>
            <a:prstGeom prst="rect">
              <a:avLst/>
            </a:prstGeom>
          </p:spPr>
        </p:pic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2A14341A-E06D-1F46-B19F-A5B89FA0F84F}"/>
                </a:ext>
              </a:extLst>
            </p:cNvPr>
            <p:cNvSpPr/>
            <p:nvPr/>
          </p:nvSpPr>
          <p:spPr>
            <a:xfrm>
              <a:off x="1933841" y="2423816"/>
              <a:ext cx="30677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600"/>
                <a:t>"</a:t>
              </a:r>
              <a:r>
                <a:rPr lang="en-US" altLang="zh-TW" sz="1600" dirty="0"/>
                <a:t>a dog barking sound</a:t>
              </a:r>
              <a:r>
                <a:rPr lang="zh-TW" altLang="en-US" sz="1600"/>
                <a:t>"</a:t>
              </a:r>
            </a:p>
          </p:txBody>
        </p:sp>
        <p:pic>
          <p:nvPicPr>
            <p:cNvPr id="31" name="Picture 2" descr="ç¸éåç">
              <a:extLst>
                <a:ext uri="{FF2B5EF4-FFF2-40B4-BE49-F238E27FC236}">
                  <a16:creationId xmlns:a16="http://schemas.microsoft.com/office/drawing/2014/main" id="{D0E68194-C609-B845-92B7-C5DE57152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0136" y="2501876"/>
              <a:ext cx="1649215" cy="123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字方塊 7">
              <a:extLst>
                <a:ext uri="{FF2B5EF4-FFF2-40B4-BE49-F238E27FC236}">
                  <a16:creationId xmlns:a16="http://schemas.microsoft.com/office/drawing/2014/main" id="{EBB230BF-9DAA-AA4A-9DC1-7CC43BDC74D0}"/>
                </a:ext>
              </a:extLst>
            </p:cNvPr>
            <p:cNvSpPr txBox="1"/>
            <p:nvPr/>
          </p:nvSpPr>
          <p:spPr>
            <a:xfrm>
              <a:off x="1856736" y="3765736"/>
              <a:ext cx="2265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i="1" u="sng" dirty="0"/>
                <a:t>Training Data Collection</a:t>
              </a:r>
              <a:endParaRPr lang="zh-TW" altLang="en-US" sz="1600" b="1" i="1" u="sng"/>
            </a:p>
          </p:txBody>
        </p:sp>
        <p:sp>
          <p:nvSpPr>
            <p:cNvPr id="33" name="文字方塊 9">
              <a:extLst>
                <a:ext uri="{FF2B5EF4-FFF2-40B4-BE49-F238E27FC236}">
                  <a16:creationId xmlns:a16="http://schemas.microsoft.com/office/drawing/2014/main" id="{188A5BD0-1DAF-F84D-9035-B22664C7BA32}"/>
                </a:ext>
              </a:extLst>
            </p:cNvPr>
            <p:cNvSpPr txBox="1"/>
            <p:nvPr/>
          </p:nvSpPr>
          <p:spPr>
            <a:xfrm>
              <a:off x="3548044" y="5715085"/>
              <a:ext cx="1032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video</a:t>
              </a:r>
              <a:endParaRPr lang="zh-TW" altLang="en-US" sz="1600"/>
            </a:p>
          </p:txBody>
        </p:sp>
        <p:pic>
          <p:nvPicPr>
            <p:cNvPr id="34" name="圖片 38">
              <a:extLst>
                <a:ext uri="{FF2B5EF4-FFF2-40B4-BE49-F238E27FC236}">
                  <a16:creationId xmlns:a16="http://schemas.microsoft.com/office/drawing/2014/main" id="{69BD0E81-54FA-0D48-9BFF-31FB1A22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6954" y="5016830"/>
              <a:ext cx="1262208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5" name="圖片 39">
              <a:extLst>
                <a:ext uri="{FF2B5EF4-FFF2-40B4-BE49-F238E27FC236}">
                  <a16:creationId xmlns:a16="http://schemas.microsoft.com/office/drawing/2014/main" id="{66B39DFB-28A5-6B4A-AC45-ED8C721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1917" y="4975901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6" name="圖片 40">
              <a:extLst>
                <a:ext uri="{FF2B5EF4-FFF2-40B4-BE49-F238E27FC236}">
                  <a16:creationId xmlns:a16="http://schemas.microsoft.com/office/drawing/2014/main" id="{D2EB742D-3CCA-724F-B322-9597C177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0584" y="4930324"/>
              <a:ext cx="1054565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7" name="圖片 41">
              <a:extLst>
                <a:ext uri="{FF2B5EF4-FFF2-40B4-BE49-F238E27FC236}">
                  <a16:creationId xmlns:a16="http://schemas.microsoft.com/office/drawing/2014/main" id="{0A1A9AF1-DB2A-CF43-BB99-5CC54D3C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8369" y="4956299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8" name="圖片 42">
              <a:extLst>
                <a:ext uri="{FF2B5EF4-FFF2-40B4-BE49-F238E27FC236}">
                  <a16:creationId xmlns:a16="http://schemas.microsoft.com/office/drawing/2014/main" id="{76FA3E9D-92A3-0A40-B1FB-C5AC003F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846" y="4897458"/>
              <a:ext cx="1417450" cy="101093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grpSp>
          <p:nvGrpSpPr>
            <p:cNvPr id="39" name="群組 37">
              <a:extLst>
                <a:ext uri="{FF2B5EF4-FFF2-40B4-BE49-F238E27FC236}">
                  <a16:creationId xmlns:a16="http://schemas.microsoft.com/office/drawing/2014/main" id="{5256EB95-5799-734D-BAC7-EDEFA4E4F07E}"/>
                </a:ext>
              </a:extLst>
            </p:cNvPr>
            <p:cNvGrpSpPr/>
            <p:nvPr/>
          </p:nvGrpSpPr>
          <p:grpSpPr>
            <a:xfrm>
              <a:off x="5001572" y="3973991"/>
              <a:ext cx="4726332" cy="372288"/>
              <a:chOff x="3540893" y="4261399"/>
              <a:chExt cx="4726332" cy="372288"/>
            </a:xfrm>
          </p:grpSpPr>
          <p:grpSp>
            <p:nvGrpSpPr>
              <p:cNvPr id="59" name="群組 106">
                <a:extLst>
                  <a:ext uri="{FF2B5EF4-FFF2-40B4-BE49-F238E27FC236}">
                    <a16:creationId xmlns:a16="http://schemas.microsoft.com/office/drawing/2014/main" id="{2AB6337C-A776-4748-A52B-63C0EB4E9E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746496" y="4290888"/>
                <a:ext cx="1520729" cy="342799"/>
                <a:chOff x="467932" y="3914400"/>
                <a:chExt cx="2909888" cy="576263"/>
              </a:xfrm>
            </p:grpSpPr>
            <p:pic>
              <p:nvPicPr>
                <p:cNvPr id="92" name="Picture 9">
                  <a:extLst>
                    <a:ext uri="{FF2B5EF4-FFF2-40B4-BE49-F238E27FC236}">
                      <a16:creationId xmlns:a16="http://schemas.microsoft.com/office/drawing/2014/main" id="{41C83750-7A5D-BC40-B4CF-14067A3206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3" name="Picture 9">
                  <a:extLst>
                    <a:ext uri="{FF2B5EF4-FFF2-40B4-BE49-F238E27FC236}">
                      <a16:creationId xmlns:a16="http://schemas.microsoft.com/office/drawing/2014/main" id="{0C55EE04-DBE5-D848-9DDE-19C9CB28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群組 106">
                <a:extLst>
                  <a:ext uri="{FF2B5EF4-FFF2-40B4-BE49-F238E27FC236}">
                    <a16:creationId xmlns:a16="http://schemas.microsoft.com/office/drawing/2014/main" id="{353E6473-DA30-FA47-A7BF-D081B2D81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17107" y="4289637"/>
                <a:ext cx="1225043" cy="342799"/>
                <a:chOff x="467932" y="3914400"/>
                <a:chExt cx="2909888" cy="576263"/>
              </a:xfrm>
            </p:grpSpPr>
            <p:pic>
              <p:nvPicPr>
                <p:cNvPr id="90" name="Picture 9">
                  <a:extLst>
                    <a:ext uri="{FF2B5EF4-FFF2-40B4-BE49-F238E27FC236}">
                      <a16:creationId xmlns:a16="http://schemas.microsoft.com/office/drawing/2014/main" id="{F8F9E33B-445B-9949-8800-094F94A8F1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1" name="Picture 9">
                  <a:extLst>
                    <a:ext uri="{FF2B5EF4-FFF2-40B4-BE49-F238E27FC236}">
                      <a16:creationId xmlns:a16="http://schemas.microsoft.com/office/drawing/2014/main" id="{410E4AB1-A575-0149-A956-CFFF40FC1A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4" name="群組 106">
                <a:extLst>
                  <a:ext uri="{FF2B5EF4-FFF2-40B4-BE49-F238E27FC236}">
                    <a16:creationId xmlns:a16="http://schemas.microsoft.com/office/drawing/2014/main" id="{B28901B8-86AE-FC40-88AA-C5A5C52926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8756" y="4289637"/>
                <a:ext cx="1777791" cy="342799"/>
                <a:chOff x="467932" y="3914400"/>
                <a:chExt cx="2909888" cy="576263"/>
              </a:xfrm>
            </p:grpSpPr>
            <p:pic>
              <p:nvPicPr>
                <p:cNvPr id="88" name="Picture 9">
                  <a:extLst>
                    <a:ext uri="{FF2B5EF4-FFF2-40B4-BE49-F238E27FC236}">
                      <a16:creationId xmlns:a16="http://schemas.microsoft.com/office/drawing/2014/main" id="{5258C1E8-3F39-5D44-8069-1C44F016DD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9" name="Picture 9">
                  <a:extLst>
                    <a:ext uri="{FF2B5EF4-FFF2-40B4-BE49-F238E27FC236}">
                      <a16:creationId xmlns:a16="http://schemas.microsoft.com/office/drawing/2014/main" id="{1AFF2A20-5C7F-754E-B379-685C78412E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5" name="群組 106">
                <a:extLst>
                  <a:ext uri="{FF2B5EF4-FFF2-40B4-BE49-F238E27FC236}">
                    <a16:creationId xmlns:a16="http://schemas.microsoft.com/office/drawing/2014/main" id="{79AE46F8-D9D0-3349-8E65-D84EA8701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540893" y="4261399"/>
                <a:ext cx="1602731" cy="342799"/>
                <a:chOff x="467932" y="3914400"/>
                <a:chExt cx="2909888" cy="576263"/>
              </a:xfrm>
            </p:grpSpPr>
            <p:pic>
              <p:nvPicPr>
                <p:cNvPr id="86" name="Picture 9">
                  <a:extLst>
                    <a:ext uri="{FF2B5EF4-FFF2-40B4-BE49-F238E27FC236}">
                      <a16:creationId xmlns:a16="http://schemas.microsoft.com/office/drawing/2014/main" id="{C5E877EE-68F0-5040-9FC1-1288DF8C25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9">
                  <a:extLst>
                    <a:ext uri="{FF2B5EF4-FFF2-40B4-BE49-F238E27FC236}">
                      <a16:creationId xmlns:a16="http://schemas.microsoft.com/office/drawing/2014/main" id="{A87D7BBF-720F-954E-805E-97D924DF71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40" name="直線接點 56">
              <a:extLst>
                <a:ext uri="{FF2B5EF4-FFF2-40B4-BE49-F238E27FC236}">
                  <a16:creationId xmlns:a16="http://schemas.microsoft.com/office/drawing/2014/main" id="{25A19AAA-495B-604A-B716-963239C0F622}"/>
                </a:ext>
              </a:extLst>
            </p:cNvPr>
            <p:cNvCxnSpPr>
              <a:cxnSpLocks/>
            </p:cNvCxnSpPr>
            <p:nvPr/>
          </p:nvCxnSpPr>
          <p:spPr>
            <a:xfrm>
              <a:off x="5905219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59">
              <a:extLst>
                <a:ext uri="{FF2B5EF4-FFF2-40B4-BE49-F238E27FC236}">
                  <a16:creationId xmlns:a16="http://schemas.microsoft.com/office/drawing/2014/main" id="{907F4A65-1801-9047-9005-7D65F3A15DD7}"/>
                </a:ext>
              </a:extLst>
            </p:cNvPr>
            <p:cNvCxnSpPr>
              <a:cxnSpLocks/>
            </p:cNvCxnSpPr>
            <p:nvPr/>
          </p:nvCxnSpPr>
          <p:spPr>
            <a:xfrm>
              <a:off x="6844323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60">
              <a:extLst>
                <a:ext uri="{FF2B5EF4-FFF2-40B4-BE49-F238E27FC236}">
                  <a16:creationId xmlns:a16="http://schemas.microsoft.com/office/drawing/2014/main" id="{D4975B75-E09A-B74B-B055-9D4F31CB71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1155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61">
              <a:extLst>
                <a:ext uri="{FF2B5EF4-FFF2-40B4-BE49-F238E27FC236}">
                  <a16:creationId xmlns:a16="http://schemas.microsoft.com/office/drawing/2014/main" id="{A1E0F2A6-DC32-2245-B76F-9F39252ED50A}"/>
                </a:ext>
              </a:extLst>
            </p:cNvPr>
            <p:cNvCxnSpPr>
              <a:cxnSpLocks/>
            </p:cNvCxnSpPr>
            <p:nvPr/>
          </p:nvCxnSpPr>
          <p:spPr>
            <a:xfrm>
              <a:off x="8853552" y="3861405"/>
              <a:ext cx="0" cy="62444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62">
              <a:extLst>
                <a:ext uri="{FF2B5EF4-FFF2-40B4-BE49-F238E27FC236}">
                  <a16:creationId xmlns:a16="http://schemas.microsoft.com/office/drawing/2014/main" id="{EB852408-8334-9348-A9B3-5390586E3A09}"/>
                </a:ext>
              </a:extLst>
            </p:cNvPr>
            <p:cNvCxnSpPr>
              <a:cxnSpLocks/>
            </p:cNvCxnSpPr>
            <p:nvPr/>
          </p:nvCxnSpPr>
          <p:spPr>
            <a:xfrm>
              <a:off x="5511571" y="4316790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65">
              <a:extLst>
                <a:ext uri="{FF2B5EF4-FFF2-40B4-BE49-F238E27FC236}">
                  <a16:creationId xmlns:a16="http://schemas.microsoft.com/office/drawing/2014/main" id="{000E31F6-0BD7-BE46-847D-10ABD5F3E62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431" y="4345028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66">
              <a:extLst>
                <a:ext uri="{FF2B5EF4-FFF2-40B4-BE49-F238E27FC236}">
                  <a16:creationId xmlns:a16="http://schemas.microsoft.com/office/drawing/2014/main" id="{08DD601A-ADD6-BF49-8EAF-ED2F8FFD3D20}"/>
                </a:ext>
              </a:extLst>
            </p:cNvPr>
            <p:cNvCxnSpPr>
              <a:cxnSpLocks/>
            </p:cNvCxnSpPr>
            <p:nvPr/>
          </p:nvCxnSpPr>
          <p:spPr>
            <a:xfrm>
              <a:off x="7401764" y="4368211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67">
              <a:extLst>
                <a:ext uri="{FF2B5EF4-FFF2-40B4-BE49-F238E27FC236}">
                  <a16:creationId xmlns:a16="http://schemas.microsoft.com/office/drawing/2014/main" id="{13554A3B-47FC-2E45-8BD2-016E0B861B99}"/>
                </a:ext>
              </a:extLst>
            </p:cNvPr>
            <p:cNvCxnSpPr>
              <a:cxnSpLocks/>
            </p:cNvCxnSpPr>
            <p:nvPr/>
          </p:nvCxnSpPr>
          <p:spPr>
            <a:xfrm>
              <a:off x="8341565" y="4391393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68">
              <a:extLst>
                <a:ext uri="{FF2B5EF4-FFF2-40B4-BE49-F238E27FC236}">
                  <a16:creationId xmlns:a16="http://schemas.microsoft.com/office/drawing/2014/main" id="{2F0E1234-46A9-644E-B3B6-8A8B62D02A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3543" y="4435051"/>
              <a:ext cx="0" cy="6254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55">
              <a:extLst>
                <a:ext uri="{FF2B5EF4-FFF2-40B4-BE49-F238E27FC236}">
                  <a16:creationId xmlns:a16="http://schemas.microsoft.com/office/drawing/2014/main" id="{73B138F7-D16A-5643-9AA7-233E06A6CF73}"/>
                </a:ext>
              </a:extLst>
            </p:cNvPr>
            <p:cNvGrpSpPr/>
            <p:nvPr/>
          </p:nvGrpSpPr>
          <p:grpSpPr>
            <a:xfrm>
              <a:off x="2313570" y="2942526"/>
              <a:ext cx="758749" cy="426648"/>
              <a:chOff x="4378756" y="4289637"/>
              <a:chExt cx="3888469" cy="344050"/>
            </a:xfrm>
          </p:grpSpPr>
          <p:grpSp>
            <p:nvGrpSpPr>
              <p:cNvPr id="50" name="群組 106">
                <a:extLst>
                  <a:ext uri="{FF2B5EF4-FFF2-40B4-BE49-F238E27FC236}">
                    <a16:creationId xmlns:a16="http://schemas.microsoft.com/office/drawing/2014/main" id="{688228F4-B93F-C24E-AD09-3DCD5F8396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746496" y="4290888"/>
                <a:ext cx="1520729" cy="342799"/>
                <a:chOff x="467932" y="3914400"/>
                <a:chExt cx="2909888" cy="576263"/>
              </a:xfrm>
            </p:grpSpPr>
            <p:pic>
              <p:nvPicPr>
                <p:cNvPr id="57" name="Picture 9">
                  <a:extLst>
                    <a:ext uri="{FF2B5EF4-FFF2-40B4-BE49-F238E27FC236}">
                      <a16:creationId xmlns:a16="http://schemas.microsoft.com/office/drawing/2014/main" id="{C6E08549-4560-EA4C-90E2-97ECA83951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9">
                  <a:extLst>
                    <a:ext uri="{FF2B5EF4-FFF2-40B4-BE49-F238E27FC236}">
                      <a16:creationId xmlns:a16="http://schemas.microsoft.com/office/drawing/2014/main" id="{59A02C71-6E93-5C41-B25D-7921C4997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群組 106">
                <a:extLst>
                  <a:ext uri="{FF2B5EF4-FFF2-40B4-BE49-F238E27FC236}">
                    <a16:creationId xmlns:a16="http://schemas.microsoft.com/office/drawing/2014/main" id="{21F4B3DF-108D-6F45-8084-E96F449C9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17107" y="4289637"/>
                <a:ext cx="1225043" cy="342799"/>
                <a:chOff x="467932" y="3914400"/>
                <a:chExt cx="2909888" cy="576263"/>
              </a:xfrm>
            </p:grpSpPr>
            <p:pic>
              <p:nvPicPr>
                <p:cNvPr id="55" name="Picture 9">
                  <a:extLst>
                    <a:ext uri="{FF2B5EF4-FFF2-40B4-BE49-F238E27FC236}">
                      <a16:creationId xmlns:a16="http://schemas.microsoft.com/office/drawing/2014/main" id="{ACA7625C-1C8A-0E41-8659-10DB0FFAF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icture 9">
                  <a:extLst>
                    <a:ext uri="{FF2B5EF4-FFF2-40B4-BE49-F238E27FC236}">
                      <a16:creationId xmlns:a16="http://schemas.microsoft.com/office/drawing/2014/main" id="{DB368211-637F-4443-A829-DFD1AAB3C3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群組 106">
                <a:extLst>
                  <a:ext uri="{FF2B5EF4-FFF2-40B4-BE49-F238E27FC236}">
                    <a16:creationId xmlns:a16="http://schemas.microsoft.com/office/drawing/2014/main" id="{25EC6AE2-441B-484E-BCA5-214F4707D9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8756" y="4289637"/>
                <a:ext cx="1777791" cy="342799"/>
                <a:chOff x="467932" y="3914400"/>
                <a:chExt cx="2909888" cy="576263"/>
              </a:xfrm>
            </p:grpSpPr>
            <p:pic>
              <p:nvPicPr>
                <p:cNvPr id="53" name="Picture 9">
                  <a:extLst>
                    <a:ext uri="{FF2B5EF4-FFF2-40B4-BE49-F238E27FC236}">
                      <a16:creationId xmlns:a16="http://schemas.microsoft.com/office/drawing/2014/main" id="{F705B6FC-AA6C-234D-90C0-46C69E2F6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932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9">
                  <a:extLst>
                    <a:ext uri="{FF2B5EF4-FFF2-40B4-BE49-F238E27FC236}">
                      <a16:creationId xmlns:a16="http://schemas.microsoft.com/office/drawing/2014/main" id="{BC41641E-9171-AA4F-9B54-942BA203ED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3807" y="3914400"/>
                  <a:ext cx="1624013" cy="57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76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Audio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Conditional GANs Approach for Audio to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07C966-6145-2244-9099-2DCDF890015E}"/>
              </a:ext>
            </a:extLst>
          </p:cNvPr>
          <p:cNvGrpSpPr/>
          <p:nvPr/>
        </p:nvGrpSpPr>
        <p:grpSpPr>
          <a:xfrm>
            <a:off x="1586565" y="2111313"/>
            <a:ext cx="10172700" cy="4372630"/>
            <a:chOff x="1154076" y="2321378"/>
            <a:chExt cx="10172700" cy="4372630"/>
          </a:xfrm>
        </p:grpSpPr>
        <p:pic>
          <p:nvPicPr>
            <p:cNvPr id="62" name="圖片 3">
              <a:extLst>
                <a:ext uri="{FF2B5EF4-FFF2-40B4-BE49-F238E27FC236}">
                  <a16:creationId xmlns:a16="http://schemas.microsoft.com/office/drawing/2014/main" id="{7DD4B946-9155-DB43-B710-5B28DEEB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908" y="4178906"/>
              <a:ext cx="1080000" cy="1080000"/>
            </a:xfrm>
            <a:prstGeom prst="rect">
              <a:avLst/>
            </a:prstGeom>
          </p:spPr>
        </p:pic>
        <p:pic>
          <p:nvPicPr>
            <p:cNvPr id="63" name="圖片 4">
              <a:extLst>
                <a:ext uri="{FF2B5EF4-FFF2-40B4-BE49-F238E27FC236}">
                  <a16:creationId xmlns:a16="http://schemas.microsoft.com/office/drawing/2014/main" id="{B7948212-2616-C042-A545-C28F43DC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421" y="4178905"/>
              <a:ext cx="1080000" cy="1080000"/>
            </a:xfrm>
            <a:prstGeom prst="rect">
              <a:avLst/>
            </a:prstGeom>
          </p:spPr>
        </p:pic>
        <p:pic>
          <p:nvPicPr>
            <p:cNvPr id="64" name="圖片 5">
              <a:extLst>
                <a:ext uri="{FF2B5EF4-FFF2-40B4-BE49-F238E27FC236}">
                  <a16:creationId xmlns:a16="http://schemas.microsoft.com/office/drawing/2014/main" id="{2F01E183-5E1C-7F47-B074-9B0420F50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992" y="4178905"/>
              <a:ext cx="1080000" cy="1080000"/>
            </a:xfrm>
            <a:prstGeom prst="rect">
              <a:avLst/>
            </a:prstGeom>
          </p:spPr>
        </p:pic>
        <p:pic>
          <p:nvPicPr>
            <p:cNvPr id="65" name="圖片 6">
              <a:extLst>
                <a:ext uri="{FF2B5EF4-FFF2-40B4-BE49-F238E27FC236}">
                  <a16:creationId xmlns:a16="http://schemas.microsoft.com/office/drawing/2014/main" id="{9616ACBC-5ABE-FA43-BFA3-D59013E4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634" y="4178906"/>
              <a:ext cx="1080000" cy="1080000"/>
            </a:xfrm>
            <a:prstGeom prst="rect">
              <a:avLst/>
            </a:prstGeom>
          </p:spPr>
        </p:pic>
        <p:pic>
          <p:nvPicPr>
            <p:cNvPr id="66" name="22_louder0.5">
              <a:hlinkClick r:id="" action="ppaction://media"/>
              <a:extLst>
                <a:ext uri="{FF2B5EF4-FFF2-40B4-BE49-F238E27FC236}">
                  <a16:creationId xmlns:a16="http://schemas.microsoft.com/office/drawing/2014/main" id="{BB252EC8-0590-CD45-9776-DBC47D04767A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2278339" y="4481813"/>
              <a:ext cx="531813" cy="531813"/>
            </a:xfrm>
            <a:prstGeom prst="rect">
              <a:avLst/>
            </a:prstGeom>
          </p:spPr>
        </p:pic>
        <p:pic>
          <p:nvPicPr>
            <p:cNvPr id="67" name="22_original">
              <a:hlinkClick r:id="" action="ppaction://media"/>
              <a:extLst>
                <a:ext uri="{FF2B5EF4-FFF2-40B4-BE49-F238E27FC236}">
                  <a16:creationId xmlns:a16="http://schemas.microsoft.com/office/drawing/2014/main" id="{366E8D32-84EB-924F-99EE-2A3E4144BC1D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4288842" y="4453000"/>
              <a:ext cx="531813" cy="531813"/>
            </a:xfrm>
            <a:prstGeom prst="rect">
              <a:avLst/>
            </a:prstGeom>
          </p:spPr>
        </p:pic>
        <p:pic>
          <p:nvPicPr>
            <p:cNvPr id="68" name="22_louder2">
              <a:hlinkClick r:id="" action="ppaction://media"/>
              <a:extLst>
                <a:ext uri="{FF2B5EF4-FFF2-40B4-BE49-F238E27FC236}">
                  <a16:creationId xmlns:a16="http://schemas.microsoft.com/office/drawing/2014/main" id="{D3A441F5-3FAD-E24E-9633-613B248A50D9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6419454" y="4452999"/>
              <a:ext cx="531813" cy="531813"/>
            </a:xfrm>
            <a:prstGeom prst="rect">
              <a:avLst/>
            </a:prstGeom>
          </p:spPr>
        </p:pic>
        <p:pic>
          <p:nvPicPr>
            <p:cNvPr id="69" name="22_louder3">
              <a:hlinkClick r:id="" action="ppaction://media"/>
              <a:extLst>
                <a:ext uri="{FF2B5EF4-FFF2-40B4-BE49-F238E27FC236}">
                  <a16:creationId xmlns:a16="http://schemas.microsoft.com/office/drawing/2014/main" id="{C6E091ED-247D-B34D-9B08-DD6D3394D530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8393355" y="4452998"/>
              <a:ext cx="531813" cy="531813"/>
            </a:xfrm>
            <a:prstGeom prst="rect">
              <a:avLst/>
            </a:prstGeom>
          </p:spPr>
        </p:pic>
        <p:pic>
          <p:nvPicPr>
            <p:cNvPr id="70" name="Picture 2" descr="https://wjohn1483.github.io/audio_to_scene/examples/Volume/dam/9_louder0_5.jpg">
              <a:extLst>
                <a:ext uri="{FF2B5EF4-FFF2-40B4-BE49-F238E27FC236}">
                  <a16:creationId xmlns:a16="http://schemas.microsoft.com/office/drawing/2014/main" id="{81621F82-2DC1-CC41-B045-DA7A106E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947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https://wjohn1483.github.io/audio_to_scene/examples/Volume/dam/9_original.jpg">
              <a:extLst>
                <a:ext uri="{FF2B5EF4-FFF2-40B4-BE49-F238E27FC236}">
                  <a16:creationId xmlns:a16="http://schemas.microsoft.com/office/drawing/2014/main" id="{38415788-36E3-EF4D-961C-CC6436914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461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https://wjohn1483.github.io/audio_to_scene/examples/Volume/dam/9_louder2.jpg">
              <a:extLst>
                <a:ext uri="{FF2B5EF4-FFF2-40B4-BE49-F238E27FC236}">
                  <a16:creationId xmlns:a16="http://schemas.microsoft.com/office/drawing/2014/main" id="{CDFD9D16-32CC-8A4F-A179-17277BDAB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093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https://wjohn1483.github.io/audio_to_scene/examples/Volume/dam/9_louder3.jpg">
              <a:extLst>
                <a:ext uri="{FF2B5EF4-FFF2-40B4-BE49-F238E27FC236}">
                  <a16:creationId xmlns:a16="http://schemas.microsoft.com/office/drawing/2014/main" id="{17879FBD-D9F3-D640-B05D-41E1733E7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350" y="301673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9_louder0.5">
              <a:hlinkClick r:id="" action="ppaction://media"/>
              <a:extLst>
                <a:ext uri="{FF2B5EF4-FFF2-40B4-BE49-F238E27FC236}">
                  <a16:creationId xmlns:a16="http://schemas.microsoft.com/office/drawing/2014/main" id="{F0CF00C2-F933-C047-BCE4-73A46C28D84E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2300108" y="3347473"/>
              <a:ext cx="532800" cy="532800"/>
            </a:xfrm>
            <a:prstGeom prst="rect">
              <a:avLst/>
            </a:prstGeom>
          </p:spPr>
        </p:pic>
        <p:pic>
          <p:nvPicPr>
            <p:cNvPr id="75" name="9_original">
              <a:hlinkClick r:id="" action="ppaction://media"/>
              <a:extLst>
                <a:ext uri="{FF2B5EF4-FFF2-40B4-BE49-F238E27FC236}">
                  <a16:creationId xmlns:a16="http://schemas.microsoft.com/office/drawing/2014/main" id="{64CEC888-FC29-CC40-9736-2DEE3B988ABD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4336718" y="3347473"/>
              <a:ext cx="532800" cy="532800"/>
            </a:xfrm>
            <a:prstGeom prst="rect">
              <a:avLst/>
            </a:prstGeom>
          </p:spPr>
        </p:pic>
        <p:pic>
          <p:nvPicPr>
            <p:cNvPr id="76" name="9_louder2">
              <a:hlinkClick r:id="" action="ppaction://media"/>
              <a:extLst>
                <a:ext uri="{FF2B5EF4-FFF2-40B4-BE49-F238E27FC236}">
                  <a16:creationId xmlns:a16="http://schemas.microsoft.com/office/drawing/2014/main" id="{7692F6DE-8D84-2B40-B58E-5A19AB9C2003}"/>
                </a:ext>
              </a:extLst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6427280" y="3337948"/>
              <a:ext cx="532800" cy="532800"/>
            </a:xfrm>
            <a:prstGeom prst="rect">
              <a:avLst/>
            </a:prstGeom>
          </p:spPr>
        </p:pic>
        <p:pic>
          <p:nvPicPr>
            <p:cNvPr id="77" name="9_louder3">
              <a:hlinkClick r:id="" action="ppaction://media"/>
              <a:extLst>
                <a:ext uri="{FF2B5EF4-FFF2-40B4-BE49-F238E27FC236}">
                  <a16:creationId xmlns:a16="http://schemas.microsoft.com/office/drawing/2014/main" id="{A81A8A32-E135-614E-8423-612A3875FD47}"/>
                </a:ext>
              </a:extLst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8381776" y="3347473"/>
              <a:ext cx="532800" cy="532800"/>
            </a:xfrm>
            <a:prstGeom prst="rect">
              <a:avLst/>
            </a:prstGeom>
          </p:spPr>
        </p:pic>
        <p:grpSp>
          <p:nvGrpSpPr>
            <p:cNvPr id="78" name="群組 19">
              <a:extLst>
                <a:ext uri="{FF2B5EF4-FFF2-40B4-BE49-F238E27FC236}">
                  <a16:creationId xmlns:a16="http://schemas.microsoft.com/office/drawing/2014/main" id="{117494EE-3897-7444-83A1-28518DCCAE9A}"/>
                </a:ext>
              </a:extLst>
            </p:cNvPr>
            <p:cNvGrpSpPr/>
            <p:nvPr/>
          </p:nvGrpSpPr>
          <p:grpSpPr>
            <a:xfrm>
              <a:off x="2436299" y="5572030"/>
              <a:ext cx="7319403" cy="1121978"/>
              <a:chOff x="893217" y="5429598"/>
              <a:chExt cx="7319403" cy="1121978"/>
            </a:xfrm>
          </p:grpSpPr>
          <p:pic>
            <p:nvPicPr>
              <p:cNvPr id="106" name="圖片 22">
                <a:extLst>
                  <a:ext uri="{FF2B5EF4-FFF2-40B4-BE49-F238E27FC236}">
                    <a16:creationId xmlns:a16="http://schemas.microsoft.com/office/drawing/2014/main" id="{044BBE0E-625B-B140-B3E8-591ACFC2E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496" y="542959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7" name="drum">
                <a:hlinkClick r:id="" action="ppaction://media"/>
                <a:extLst>
                  <a:ext uri="{FF2B5EF4-FFF2-40B4-BE49-F238E27FC236}">
                    <a16:creationId xmlns:a16="http://schemas.microsoft.com/office/drawing/2014/main" id="{D0482322-9137-A747-A2D0-0A19D341FC3A}"/>
                  </a:ext>
                </a:extLst>
              </p:cNvPr>
              <p:cNvPicPr>
                <a:picLocks noChangeAspect="1"/>
              </p:cNvPicPr>
              <p:nvPr>
                <a:audioFile r:link="rId18"/>
                <p:extLst>
                  <p:ext uri="{DAA4B4D4-6D71-4841-9C94-3DE7FCFB9230}">
                    <p14:media xmlns:p14="http://schemas.microsoft.com/office/powerpoint/2010/main" r:embed="rId17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893217" y="5727987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08" name="圖片 24">
                <a:extLst>
                  <a:ext uri="{FF2B5EF4-FFF2-40B4-BE49-F238E27FC236}">
                    <a16:creationId xmlns:a16="http://schemas.microsoft.com/office/drawing/2014/main" id="{8B940692-8E14-6C48-B62C-29D6B6ACB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8792" y="543453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9" name="guitar">
                <a:hlinkClick r:id="" action="ppaction://media"/>
                <a:extLst>
                  <a:ext uri="{FF2B5EF4-FFF2-40B4-BE49-F238E27FC236}">
                    <a16:creationId xmlns:a16="http://schemas.microsoft.com/office/drawing/2014/main" id="{1E0F2779-B391-0D41-8911-387599FF6308}"/>
                  </a:ext>
                </a:extLst>
              </p:cNvPr>
              <p:cNvPicPr>
                <a:picLocks noChangeAspect="1"/>
              </p:cNvPicPr>
              <p:nvPr>
                <a:audioFile r:link="rId20"/>
                <p:extLst>
                  <p:ext uri="{DAA4B4D4-6D71-4841-9C94-3DE7FCFB9230}">
                    <p14:media xmlns:p14="http://schemas.microsoft.com/office/powerpoint/2010/main" r:embed="rId19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2844698" y="5707387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10" name="圖片 26">
                <a:extLst>
                  <a:ext uri="{FF2B5EF4-FFF2-40B4-BE49-F238E27FC236}">
                    <a16:creationId xmlns:a16="http://schemas.microsoft.com/office/drawing/2014/main" id="{4F994B0F-6A1D-9C48-9D76-BE38CB4AC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701" y="543986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1" name="piano">
                <a:hlinkClick r:id="" action="ppaction://media"/>
                <a:extLst>
                  <a:ext uri="{FF2B5EF4-FFF2-40B4-BE49-F238E27FC236}">
                    <a16:creationId xmlns:a16="http://schemas.microsoft.com/office/drawing/2014/main" id="{15FB76A6-3900-3746-A219-C2066A1CFAC0}"/>
                  </a:ext>
                </a:extLst>
              </p:cNvPr>
              <p:cNvPicPr>
                <a:picLocks noChangeAspect="1"/>
              </p:cNvPicPr>
              <p:nvPr>
                <a:audioFile r:link="rId22"/>
                <p:extLst>
                  <p:ext uri="{DAA4B4D4-6D71-4841-9C94-3DE7FCFB9230}">
                    <p14:media xmlns:p14="http://schemas.microsoft.com/office/powerpoint/2010/main" r:embed="rId21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4697345" y="5700011"/>
                <a:ext cx="531813" cy="531813"/>
              </a:xfrm>
              <a:prstGeom prst="rect">
                <a:avLst/>
              </a:prstGeom>
            </p:spPr>
          </p:pic>
          <p:pic>
            <p:nvPicPr>
              <p:cNvPr id="112" name="圖片 31">
                <a:extLst>
                  <a:ext uri="{FF2B5EF4-FFF2-40B4-BE49-F238E27FC236}">
                    <a16:creationId xmlns:a16="http://schemas.microsoft.com/office/drawing/2014/main" id="{DEFD8FEC-F47C-C948-AE68-B2B310655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620" y="5471576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3" name="dog">
                <a:hlinkClick r:id="" action="ppaction://media"/>
                <a:extLst>
                  <a:ext uri="{FF2B5EF4-FFF2-40B4-BE49-F238E27FC236}">
                    <a16:creationId xmlns:a16="http://schemas.microsoft.com/office/drawing/2014/main" id="{C2015B3F-DF51-1947-9F7E-D8B8D9677986}"/>
                  </a:ext>
                </a:extLst>
              </p:cNvPr>
              <p:cNvPicPr>
                <a:picLocks noChangeAspect="1"/>
              </p:cNvPicPr>
              <p:nvPr>
                <a:audioFile r:link="rId24"/>
                <p:extLst>
                  <p:ext uri="{DAA4B4D4-6D71-4841-9C94-3DE7FCFB9230}">
                    <p14:media xmlns:p14="http://schemas.microsoft.com/office/powerpoint/2010/main" r:embed="rId23"/>
                  </p:ext>
                </p:ext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6496245" y="5727987"/>
                <a:ext cx="531813" cy="531813"/>
              </a:xfrm>
              <a:prstGeom prst="rect">
                <a:avLst/>
              </a:prstGeom>
            </p:spPr>
          </p:pic>
        </p:grpSp>
        <p:cxnSp>
          <p:nvCxnSpPr>
            <p:cNvPr id="79" name="直線接點 21">
              <a:extLst>
                <a:ext uri="{FF2B5EF4-FFF2-40B4-BE49-F238E27FC236}">
                  <a16:creationId xmlns:a16="http://schemas.microsoft.com/office/drawing/2014/main" id="{5B9BBEFB-EA60-A740-9009-E4EA88C4DA01}"/>
                </a:ext>
              </a:extLst>
            </p:cNvPr>
            <p:cNvCxnSpPr/>
            <p:nvPr/>
          </p:nvCxnSpPr>
          <p:spPr>
            <a:xfrm>
              <a:off x="1154076" y="5406700"/>
              <a:ext cx="101727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2048">
              <a:extLst>
                <a:ext uri="{FF2B5EF4-FFF2-40B4-BE49-F238E27FC236}">
                  <a16:creationId xmlns:a16="http://schemas.microsoft.com/office/drawing/2014/main" id="{EC14F535-998A-5643-904F-DAD4B9D31636}"/>
                </a:ext>
              </a:extLst>
            </p:cNvPr>
            <p:cNvCxnSpPr>
              <a:cxnSpLocks/>
            </p:cNvCxnSpPr>
            <p:nvPr/>
          </p:nvCxnSpPr>
          <p:spPr>
            <a:xfrm>
              <a:off x="5495690" y="2776154"/>
              <a:ext cx="4372210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2052">
              <a:extLst>
                <a:ext uri="{FF2B5EF4-FFF2-40B4-BE49-F238E27FC236}">
                  <a16:creationId xmlns:a16="http://schemas.microsoft.com/office/drawing/2014/main" id="{C34F0987-9360-B047-8E3F-A06F7FA12589}"/>
                </a:ext>
              </a:extLst>
            </p:cNvPr>
            <p:cNvSpPr txBox="1"/>
            <p:nvPr/>
          </p:nvSpPr>
          <p:spPr>
            <a:xfrm>
              <a:off x="5883217" y="2321378"/>
              <a:ext cx="3586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Louder</a:t>
              </a:r>
              <a:endParaRPr lang="zh-TW" altLang="en-US" sz="2400">
                <a:solidFill>
                  <a:srgbClr val="0000FF"/>
                </a:solidFill>
              </a:endParaRPr>
            </a:p>
          </p:txBody>
        </p:sp>
        <p:sp>
          <p:nvSpPr>
            <p:cNvPr id="82" name="矩形 12">
              <a:extLst>
                <a:ext uri="{FF2B5EF4-FFF2-40B4-BE49-F238E27FC236}">
                  <a16:creationId xmlns:a16="http://schemas.microsoft.com/office/drawing/2014/main" id="{08820026-20E2-304A-A03E-E1AC8D6C07B6}"/>
                </a:ext>
              </a:extLst>
            </p:cNvPr>
            <p:cNvSpPr/>
            <p:nvPr/>
          </p:nvSpPr>
          <p:spPr>
            <a:xfrm>
              <a:off x="2255335" y="3290903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38">
              <a:extLst>
                <a:ext uri="{FF2B5EF4-FFF2-40B4-BE49-F238E27FC236}">
                  <a16:creationId xmlns:a16="http://schemas.microsoft.com/office/drawing/2014/main" id="{8615B111-F133-2349-A57C-F79AEC41B452}"/>
                </a:ext>
              </a:extLst>
            </p:cNvPr>
            <p:cNvSpPr/>
            <p:nvPr/>
          </p:nvSpPr>
          <p:spPr>
            <a:xfrm>
              <a:off x="2238618" y="4428316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40">
              <a:extLst>
                <a:ext uri="{FF2B5EF4-FFF2-40B4-BE49-F238E27FC236}">
                  <a16:creationId xmlns:a16="http://schemas.microsoft.com/office/drawing/2014/main" id="{A3A2B57A-AB96-3B40-BECD-BE8E85747A9F}"/>
                </a:ext>
              </a:extLst>
            </p:cNvPr>
            <p:cNvSpPr/>
            <p:nvPr/>
          </p:nvSpPr>
          <p:spPr>
            <a:xfrm>
              <a:off x="4288842" y="3270653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41">
              <a:extLst>
                <a:ext uri="{FF2B5EF4-FFF2-40B4-BE49-F238E27FC236}">
                  <a16:creationId xmlns:a16="http://schemas.microsoft.com/office/drawing/2014/main" id="{E1E2C4B5-B72A-CB45-A315-36F75667702A}"/>
                </a:ext>
              </a:extLst>
            </p:cNvPr>
            <p:cNvSpPr/>
            <p:nvPr/>
          </p:nvSpPr>
          <p:spPr>
            <a:xfrm>
              <a:off x="6375883" y="3282829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42">
              <a:extLst>
                <a:ext uri="{FF2B5EF4-FFF2-40B4-BE49-F238E27FC236}">
                  <a16:creationId xmlns:a16="http://schemas.microsoft.com/office/drawing/2014/main" id="{2E987B53-BC05-DF48-8A1B-1D6AA0CDC38E}"/>
                </a:ext>
              </a:extLst>
            </p:cNvPr>
            <p:cNvSpPr/>
            <p:nvPr/>
          </p:nvSpPr>
          <p:spPr>
            <a:xfrm>
              <a:off x="8359760" y="3293455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44">
              <a:extLst>
                <a:ext uri="{FF2B5EF4-FFF2-40B4-BE49-F238E27FC236}">
                  <a16:creationId xmlns:a16="http://schemas.microsoft.com/office/drawing/2014/main" id="{F70B181B-4EF0-F84C-B507-E372CF75E66B}"/>
                </a:ext>
              </a:extLst>
            </p:cNvPr>
            <p:cNvSpPr/>
            <p:nvPr/>
          </p:nvSpPr>
          <p:spPr>
            <a:xfrm>
              <a:off x="4254017" y="4376387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45">
              <a:extLst>
                <a:ext uri="{FF2B5EF4-FFF2-40B4-BE49-F238E27FC236}">
                  <a16:creationId xmlns:a16="http://schemas.microsoft.com/office/drawing/2014/main" id="{8AF05D59-A275-3C40-B4DA-CFC961331688}"/>
                </a:ext>
              </a:extLst>
            </p:cNvPr>
            <p:cNvSpPr/>
            <p:nvPr/>
          </p:nvSpPr>
          <p:spPr>
            <a:xfrm>
              <a:off x="6365192" y="4416307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46">
              <a:extLst>
                <a:ext uri="{FF2B5EF4-FFF2-40B4-BE49-F238E27FC236}">
                  <a16:creationId xmlns:a16="http://schemas.microsoft.com/office/drawing/2014/main" id="{91BB77CF-3765-1346-ABC0-D2EF849871A5}"/>
                </a:ext>
              </a:extLst>
            </p:cNvPr>
            <p:cNvSpPr/>
            <p:nvPr/>
          </p:nvSpPr>
          <p:spPr>
            <a:xfrm>
              <a:off x="8346234" y="4403636"/>
              <a:ext cx="554817" cy="58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51149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35B2-D169-5649-B861-9F751DE3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B661-FB29-F549-B2E3-986E3C3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9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Multi Labels Image Classifier</a:t>
            </a:r>
          </a:p>
        </p:txBody>
      </p:sp>
      <p:sp>
        <p:nvSpPr>
          <p:cNvPr id="49" name="矩形 11">
            <a:extLst>
              <a:ext uri="{FF2B5EF4-FFF2-40B4-BE49-F238E27FC236}">
                <a16:creationId xmlns:a16="http://schemas.microsoft.com/office/drawing/2014/main" id="{9F46DB80-9C65-4B40-86B1-7878DB987734}"/>
              </a:ext>
            </a:extLst>
          </p:cNvPr>
          <p:cNvSpPr/>
          <p:nvPr/>
        </p:nvSpPr>
        <p:spPr>
          <a:xfrm>
            <a:off x="5653235" y="1418291"/>
            <a:ext cx="3715354" cy="95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7AC21-9D2A-3840-8A9D-7A103285179F}"/>
              </a:ext>
            </a:extLst>
          </p:cNvPr>
          <p:cNvGrpSpPr/>
          <p:nvPr/>
        </p:nvGrpSpPr>
        <p:grpSpPr>
          <a:xfrm>
            <a:off x="1456883" y="2337506"/>
            <a:ext cx="9846645" cy="3914297"/>
            <a:chOff x="1456883" y="2337506"/>
            <a:chExt cx="9846645" cy="3914297"/>
          </a:xfrm>
        </p:grpSpPr>
        <p:pic>
          <p:nvPicPr>
            <p:cNvPr id="41" name="圖片 3">
              <a:extLst>
                <a:ext uri="{FF2B5EF4-FFF2-40B4-BE49-F238E27FC236}">
                  <a16:creationId xmlns:a16="http://schemas.microsoft.com/office/drawing/2014/main" id="{BF6122D2-074C-FE46-93DA-1E99CD32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904019"/>
              <a:ext cx="9144000" cy="2347784"/>
            </a:xfrm>
            <a:prstGeom prst="rect">
              <a:avLst/>
            </a:prstGeom>
          </p:spPr>
        </p:pic>
        <p:sp>
          <p:nvSpPr>
            <p:cNvPr id="43" name="文字方塊 5">
              <a:extLst>
                <a:ext uri="{FF2B5EF4-FFF2-40B4-BE49-F238E27FC236}">
                  <a16:creationId xmlns:a16="http://schemas.microsoft.com/office/drawing/2014/main" id="{3590FCB1-020A-094C-8FEE-E8C809F3B1A1}"/>
                </a:ext>
              </a:extLst>
            </p:cNvPr>
            <p:cNvSpPr txBox="1"/>
            <p:nvPr/>
          </p:nvSpPr>
          <p:spPr>
            <a:xfrm>
              <a:off x="7494449" y="2455565"/>
              <a:ext cx="3715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 condition</a:t>
              </a:r>
              <a:endParaRPr lang="zh-TW" altLang="en-US"/>
            </a:p>
          </p:txBody>
        </p:sp>
        <p:sp>
          <p:nvSpPr>
            <p:cNvPr id="44" name="文字方塊 6">
              <a:extLst>
                <a:ext uri="{FF2B5EF4-FFF2-40B4-BE49-F238E27FC236}">
                  <a16:creationId xmlns:a16="http://schemas.microsoft.com/office/drawing/2014/main" id="{693DE046-1468-B647-9FF5-55B726D33796}"/>
                </a:ext>
              </a:extLst>
            </p:cNvPr>
            <p:cNvSpPr txBox="1"/>
            <p:nvPr/>
          </p:nvSpPr>
          <p:spPr>
            <a:xfrm>
              <a:off x="7482092" y="3192225"/>
              <a:ext cx="3330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Generated output</a:t>
              </a:r>
              <a:endParaRPr lang="zh-TW" altLang="en-US"/>
            </a:p>
          </p:txBody>
        </p:sp>
        <p:pic>
          <p:nvPicPr>
            <p:cNvPr id="45" name="圖片 7">
              <a:extLst>
                <a:ext uri="{FF2B5EF4-FFF2-40B4-BE49-F238E27FC236}">
                  <a16:creationId xmlns:a16="http://schemas.microsoft.com/office/drawing/2014/main" id="{184CE644-EFC1-2D4A-BA53-67D776DC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807" y="2470424"/>
              <a:ext cx="1605150" cy="1088765"/>
            </a:xfrm>
            <a:prstGeom prst="rect">
              <a:avLst/>
            </a:prstGeom>
          </p:spPr>
        </p:pic>
        <p:pic>
          <p:nvPicPr>
            <p:cNvPr id="46" name="圖片 8">
              <a:extLst>
                <a:ext uri="{FF2B5EF4-FFF2-40B4-BE49-F238E27FC236}">
                  <a16:creationId xmlns:a16="http://schemas.microsoft.com/office/drawing/2014/main" id="{58A120D2-9B96-B84B-8ED6-6A55381D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849" y="2786822"/>
              <a:ext cx="2499395" cy="455971"/>
            </a:xfrm>
            <a:prstGeom prst="rect">
              <a:avLst/>
            </a:prstGeom>
          </p:spPr>
        </p:pic>
        <p:sp>
          <p:nvSpPr>
            <p:cNvPr id="47" name="箭號: 向右 9">
              <a:extLst>
                <a:ext uri="{FF2B5EF4-FFF2-40B4-BE49-F238E27FC236}">
                  <a16:creationId xmlns:a16="http://schemas.microsoft.com/office/drawing/2014/main" id="{4FC7F6D7-D852-D84C-86F8-B4FFB32BB645}"/>
                </a:ext>
              </a:extLst>
            </p:cNvPr>
            <p:cNvSpPr/>
            <p:nvPr/>
          </p:nvSpPr>
          <p:spPr>
            <a:xfrm>
              <a:off x="6064568" y="2337506"/>
              <a:ext cx="1289785" cy="5742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48" name="箭號: 向右 10">
              <a:extLst>
                <a:ext uri="{FF2B5EF4-FFF2-40B4-BE49-F238E27FC236}">
                  <a16:creationId xmlns:a16="http://schemas.microsoft.com/office/drawing/2014/main" id="{CCBA1B24-C493-EE42-A86A-BC047F7E058E}"/>
                </a:ext>
              </a:extLst>
            </p:cNvPr>
            <p:cNvSpPr/>
            <p:nvPr/>
          </p:nvSpPr>
          <p:spPr>
            <a:xfrm>
              <a:off x="6064568" y="3077790"/>
              <a:ext cx="1289785" cy="5742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50" name="直線接點 13">
              <a:extLst>
                <a:ext uri="{FF2B5EF4-FFF2-40B4-BE49-F238E27FC236}">
                  <a16:creationId xmlns:a16="http://schemas.microsoft.com/office/drawing/2014/main" id="{E1455511-9C85-0340-9300-187206E9A358}"/>
                </a:ext>
              </a:extLst>
            </p:cNvPr>
            <p:cNvCxnSpPr/>
            <p:nvPr/>
          </p:nvCxnSpPr>
          <p:spPr>
            <a:xfrm>
              <a:off x="1456883" y="3809067"/>
              <a:ext cx="98466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4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par>
              <p:cTn id="9"/>
            </p:par>
            <p:par>
              <p:cTn id="10"/>
            </p:par>
            <p:par>
              <p:cTn id="11"/>
            </p:par>
            <p:par>
              <p:cTn id="12"/>
            </p:par>
            <p:par>
              <p:cTn id="13"/>
            </p:par>
            <p:par>
              <p:cTn id="14"/>
            </p:par>
            <p:par>
              <p:cTn id="15"/>
            </p:par>
            <p:par>
              <p:cTn id="16"/>
            </p:par>
            <p:par>
              <p:cTn id="17"/>
            </p:par>
            <p:par>
              <p:cTn id="18"/>
            </p:par>
          </p:childTnLst>
        </p:cTn>
      </p:par>
    </p:tnLst>
    <p:bldLst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0B7-EABF-6943-AD32-62867F9D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– Image to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5BA1-758C-284D-ACAA-EFB40BC4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67431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can have different architectures.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are trained as conditional GAN.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can have different architectures.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The classifiers are trained as conditional GAN.</a:t>
            </a:r>
          </a:p>
          <a:p>
            <a:pPr>
              <a:buFont typeface="Wingdings" pitchFamily="2" charset="2"/>
              <a:buChar char="§"/>
            </a:pPr>
            <a:r>
              <a:rPr lang="en-US" altLang="zh-TW" sz="2000" dirty="0"/>
              <a:t>Conditional GAN outperforms other models designed for multi-label.</a:t>
            </a: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zh-TW" alt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A6E83-F359-3A42-BAA0-3F58D39E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98" y="1825625"/>
            <a:ext cx="3410464" cy="340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276E2-AD86-204C-8FF3-E4FDC7FA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1" y="1825625"/>
            <a:ext cx="3378553" cy="3402402"/>
          </a:xfrm>
          <a:prstGeom prst="rect">
            <a:avLst/>
          </a:prstGeom>
        </p:spPr>
      </p:pic>
      <p:sp>
        <p:nvSpPr>
          <p:cNvPr id="8" name="矩形 17">
            <a:extLst>
              <a:ext uri="{FF2B5EF4-FFF2-40B4-BE49-F238E27FC236}">
                <a16:creationId xmlns:a16="http://schemas.microsoft.com/office/drawing/2014/main" id="{345820D0-E949-894D-A179-1FB70D8D2886}"/>
              </a:ext>
            </a:extLst>
          </p:cNvPr>
          <p:cNvSpPr/>
          <p:nvPr/>
        </p:nvSpPr>
        <p:spPr>
          <a:xfrm>
            <a:off x="5115698" y="5362964"/>
            <a:ext cx="427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[Tsai, et al., submitted to ICASSP 2019]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9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2F18-9119-C34E-B3B5-0004DBD6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32AB-BFCF-0047-BCF1-0CD9453F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Training and testing data are in different domains</a:t>
            </a:r>
          </a:p>
          <a:p>
            <a:pPr>
              <a:buFont typeface="Wingdings" pitchFamily="2" charset="2"/>
              <a:buChar char="§"/>
            </a:pPr>
            <a:endParaRPr lang="zh-TW" altLang="en-US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8D25EB-459D-DF4C-A3F8-52F8FE16BAFD}"/>
              </a:ext>
            </a:extLst>
          </p:cNvPr>
          <p:cNvGrpSpPr/>
          <p:nvPr/>
        </p:nvGrpSpPr>
        <p:grpSpPr>
          <a:xfrm>
            <a:off x="1114831" y="2324324"/>
            <a:ext cx="8955575" cy="3628445"/>
            <a:chOff x="1114831" y="2163684"/>
            <a:chExt cx="8955575" cy="3628445"/>
          </a:xfrm>
        </p:grpSpPr>
        <p:grpSp>
          <p:nvGrpSpPr>
            <p:cNvPr id="4" name="群組 15">
              <a:extLst>
                <a:ext uri="{FF2B5EF4-FFF2-40B4-BE49-F238E27FC236}">
                  <a16:creationId xmlns:a16="http://schemas.microsoft.com/office/drawing/2014/main" id="{1EA46468-15E2-DD4D-B67A-3ACF683B9761}"/>
                </a:ext>
              </a:extLst>
            </p:cNvPr>
            <p:cNvGrpSpPr/>
            <p:nvPr/>
          </p:nvGrpSpPr>
          <p:grpSpPr>
            <a:xfrm>
              <a:off x="1591733" y="3053424"/>
              <a:ext cx="4947979" cy="2124075"/>
              <a:chOff x="2170420" y="2324757"/>
              <a:chExt cx="4947979" cy="2124075"/>
            </a:xfrm>
          </p:grpSpPr>
          <p:pic>
            <p:nvPicPr>
              <p:cNvPr id="5" name="圖片 9">
                <a:extLst>
                  <a:ext uri="{FF2B5EF4-FFF2-40B4-BE49-F238E27FC236}">
                    <a16:creationId xmlns:a16="http://schemas.microsoft.com/office/drawing/2014/main" id="{D1277DA8-5CF4-7648-AB47-E222DC253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1349" y="2324757"/>
                <a:ext cx="3067050" cy="2124075"/>
              </a:xfrm>
              <a:prstGeom prst="rect">
                <a:avLst/>
              </a:prstGeom>
            </p:spPr>
          </p:pic>
          <p:sp>
            <p:nvSpPr>
              <p:cNvPr id="6" name="文字方塊 12">
                <a:extLst>
                  <a:ext uri="{FF2B5EF4-FFF2-40B4-BE49-F238E27FC236}">
                    <a16:creationId xmlns:a16="http://schemas.microsoft.com/office/drawing/2014/main" id="{0343E44B-39C6-EF41-BC71-D927AFDD3471}"/>
                  </a:ext>
                </a:extLst>
              </p:cNvPr>
              <p:cNvSpPr txBox="1"/>
              <p:nvPr/>
            </p:nvSpPr>
            <p:spPr>
              <a:xfrm>
                <a:off x="2170420" y="2635166"/>
                <a:ext cx="19176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Training data:</a:t>
                </a:r>
                <a:endParaRPr lang="zh-TW" altLang="en-US" dirty="0"/>
              </a:p>
            </p:txBody>
          </p:sp>
          <p:sp>
            <p:nvSpPr>
              <p:cNvPr id="7" name="文字方塊 14">
                <a:extLst>
                  <a:ext uri="{FF2B5EF4-FFF2-40B4-BE49-F238E27FC236}">
                    <a16:creationId xmlns:a16="http://schemas.microsoft.com/office/drawing/2014/main" id="{86C5AC98-1CE4-3842-9028-A8B35A7A713A}"/>
                  </a:ext>
                </a:extLst>
              </p:cNvPr>
              <p:cNvSpPr txBox="1"/>
              <p:nvPr/>
            </p:nvSpPr>
            <p:spPr>
              <a:xfrm>
                <a:off x="2396889" y="3641419"/>
                <a:ext cx="1654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dirty="0"/>
                  <a:t>Testing data:</a:t>
                </a:r>
                <a:endParaRPr lang="zh-TW" altLang="en-US" dirty="0"/>
              </a:p>
            </p:txBody>
          </p:sp>
        </p:grpSp>
        <p:sp>
          <p:nvSpPr>
            <p:cNvPr id="8" name="矩形 17">
              <a:extLst>
                <a:ext uri="{FF2B5EF4-FFF2-40B4-BE49-F238E27FC236}">
                  <a16:creationId xmlns:a16="http://schemas.microsoft.com/office/drawing/2014/main" id="{81907A5F-1E94-FF42-84C2-F66BB0A1BD70}"/>
                </a:ext>
              </a:extLst>
            </p:cNvPr>
            <p:cNvSpPr/>
            <p:nvPr/>
          </p:nvSpPr>
          <p:spPr>
            <a:xfrm>
              <a:off x="6075185" y="2332384"/>
              <a:ext cx="1688123" cy="9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</a:t>
              </a:r>
              <a:endParaRPr lang="zh-TW" altLang="en-US"/>
            </a:p>
          </p:txBody>
        </p:sp>
        <p:sp>
          <p:nvSpPr>
            <p:cNvPr id="9" name="矩形 18">
              <a:extLst>
                <a:ext uri="{FF2B5EF4-FFF2-40B4-BE49-F238E27FC236}">
                  <a16:creationId xmlns:a16="http://schemas.microsoft.com/office/drawing/2014/main" id="{1369145B-7892-7649-83D4-95F965CC42BF}"/>
                </a:ext>
              </a:extLst>
            </p:cNvPr>
            <p:cNvSpPr/>
            <p:nvPr/>
          </p:nvSpPr>
          <p:spPr>
            <a:xfrm>
              <a:off x="6075184" y="4803803"/>
              <a:ext cx="1688123" cy="9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</a:t>
              </a:r>
              <a:endParaRPr lang="zh-TW" altLang="en-US"/>
            </a:p>
          </p:txBody>
        </p:sp>
        <p:sp>
          <p:nvSpPr>
            <p:cNvPr id="10" name="手繪多邊形: 圖案 19">
              <a:extLst>
                <a:ext uri="{FF2B5EF4-FFF2-40B4-BE49-F238E27FC236}">
                  <a16:creationId xmlns:a16="http://schemas.microsoft.com/office/drawing/2014/main" id="{498DF397-5563-0F44-A82F-D73B89ABCB58}"/>
                </a:ext>
              </a:extLst>
            </p:cNvPr>
            <p:cNvSpPr/>
            <p:nvPr/>
          </p:nvSpPr>
          <p:spPr>
            <a:xfrm>
              <a:off x="4653217" y="2650904"/>
              <a:ext cx="1421967" cy="666218"/>
            </a:xfrm>
            <a:custGeom>
              <a:avLst/>
              <a:gdLst>
                <a:gd name="connsiteX0" fmla="*/ 169943 w 1351629"/>
                <a:gd name="connsiteY0" fmla="*/ 666218 h 666218"/>
                <a:gd name="connsiteX1" fmla="*/ 99605 w 1351629"/>
                <a:gd name="connsiteY1" fmla="*/ 33172 h 666218"/>
                <a:gd name="connsiteX2" fmla="*/ 1351629 w 1351629"/>
                <a:gd name="connsiteY2" fmla="*/ 145714 h 6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629" h="666218">
                  <a:moveTo>
                    <a:pt x="169943" y="666218"/>
                  </a:moveTo>
                  <a:cubicBezTo>
                    <a:pt x="36300" y="393070"/>
                    <a:pt x="-97343" y="119923"/>
                    <a:pt x="99605" y="33172"/>
                  </a:cubicBezTo>
                  <a:cubicBezTo>
                    <a:pt x="296553" y="-53579"/>
                    <a:pt x="824091" y="46067"/>
                    <a:pt x="1351629" y="14571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手繪多邊形: 圖案 20">
              <a:extLst>
                <a:ext uri="{FF2B5EF4-FFF2-40B4-BE49-F238E27FC236}">
                  <a16:creationId xmlns:a16="http://schemas.microsoft.com/office/drawing/2014/main" id="{EE078315-F61C-D64A-92BF-FDAC88344CB5}"/>
                </a:ext>
              </a:extLst>
            </p:cNvPr>
            <p:cNvSpPr/>
            <p:nvPr/>
          </p:nvSpPr>
          <p:spPr>
            <a:xfrm flipV="1">
              <a:off x="4653217" y="4807391"/>
              <a:ext cx="1421967" cy="666218"/>
            </a:xfrm>
            <a:custGeom>
              <a:avLst/>
              <a:gdLst>
                <a:gd name="connsiteX0" fmla="*/ 169943 w 1351629"/>
                <a:gd name="connsiteY0" fmla="*/ 666218 h 666218"/>
                <a:gd name="connsiteX1" fmla="*/ 99605 w 1351629"/>
                <a:gd name="connsiteY1" fmla="*/ 33172 h 666218"/>
                <a:gd name="connsiteX2" fmla="*/ 1351629 w 1351629"/>
                <a:gd name="connsiteY2" fmla="*/ 145714 h 6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629" h="666218">
                  <a:moveTo>
                    <a:pt x="169943" y="666218"/>
                  </a:moveTo>
                  <a:cubicBezTo>
                    <a:pt x="36300" y="393070"/>
                    <a:pt x="-97343" y="119923"/>
                    <a:pt x="99605" y="33172"/>
                  </a:cubicBezTo>
                  <a:cubicBezTo>
                    <a:pt x="296553" y="-53579"/>
                    <a:pt x="824091" y="46067"/>
                    <a:pt x="1351629" y="14571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2" name="矩形 21">
              <a:extLst>
                <a:ext uri="{FF2B5EF4-FFF2-40B4-BE49-F238E27FC236}">
                  <a16:creationId xmlns:a16="http://schemas.microsoft.com/office/drawing/2014/main" id="{3825CB1C-EC7C-A746-8168-F9B0BDD8B865}"/>
                </a:ext>
              </a:extLst>
            </p:cNvPr>
            <p:cNvSpPr/>
            <p:nvPr/>
          </p:nvSpPr>
          <p:spPr>
            <a:xfrm>
              <a:off x="8677707" y="2307835"/>
              <a:ext cx="225083" cy="98473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3" name="矩形 22">
              <a:extLst>
                <a:ext uri="{FF2B5EF4-FFF2-40B4-BE49-F238E27FC236}">
                  <a16:creationId xmlns:a16="http://schemas.microsoft.com/office/drawing/2014/main" id="{091CB0B3-B3BE-534A-BDD2-2DA7C2A2F2AD}"/>
                </a:ext>
              </a:extLst>
            </p:cNvPr>
            <p:cNvSpPr/>
            <p:nvPr/>
          </p:nvSpPr>
          <p:spPr>
            <a:xfrm>
              <a:off x="8677706" y="4770928"/>
              <a:ext cx="225083" cy="98473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4" name="文字方塊 23">
              <a:extLst>
                <a:ext uri="{FF2B5EF4-FFF2-40B4-BE49-F238E27FC236}">
                  <a16:creationId xmlns:a16="http://schemas.microsoft.com/office/drawing/2014/main" id="{4C5E87DD-012D-2E43-8CBA-8252FCDC120A}"/>
                </a:ext>
              </a:extLst>
            </p:cNvPr>
            <p:cNvSpPr txBox="1"/>
            <p:nvPr/>
          </p:nvSpPr>
          <p:spPr>
            <a:xfrm>
              <a:off x="7510086" y="3855962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The same distribution</a:t>
              </a:r>
              <a:endParaRPr lang="zh-TW" altLang="en-US" dirty="0"/>
            </a:p>
          </p:txBody>
        </p:sp>
        <p:sp>
          <p:nvSpPr>
            <p:cNvPr id="15" name="文字方塊 24">
              <a:extLst>
                <a:ext uri="{FF2B5EF4-FFF2-40B4-BE49-F238E27FC236}">
                  <a16:creationId xmlns:a16="http://schemas.microsoft.com/office/drawing/2014/main" id="{BE4A7177-85FF-BB4D-B9F5-A90A0ADEEF16}"/>
                </a:ext>
              </a:extLst>
            </p:cNvPr>
            <p:cNvSpPr txBox="1"/>
            <p:nvPr/>
          </p:nvSpPr>
          <p:spPr>
            <a:xfrm>
              <a:off x="8902789" y="2591759"/>
              <a:ext cx="112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feature</a:t>
              </a:r>
              <a:endParaRPr lang="zh-TW" altLang="en-US" sz="1600"/>
            </a:p>
          </p:txBody>
        </p:sp>
        <p:sp>
          <p:nvSpPr>
            <p:cNvPr id="16" name="文字方塊 25">
              <a:extLst>
                <a:ext uri="{FF2B5EF4-FFF2-40B4-BE49-F238E27FC236}">
                  <a16:creationId xmlns:a16="http://schemas.microsoft.com/office/drawing/2014/main" id="{11EED056-82BA-F24B-A383-590CB5A05CBA}"/>
                </a:ext>
              </a:extLst>
            </p:cNvPr>
            <p:cNvSpPr txBox="1"/>
            <p:nvPr/>
          </p:nvSpPr>
          <p:spPr>
            <a:xfrm>
              <a:off x="8881690" y="5028354"/>
              <a:ext cx="112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feature</a:t>
              </a:r>
              <a:endParaRPr lang="zh-TW" altLang="en-US" sz="1600"/>
            </a:p>
          </p:txBody>
        </p:sp>
        <p:cxnSp>
          <p:nvCxnSpPr>
            <p:cNvPr id="17" name="直線單箭頭接點 27">
              <a:extLst>
                <a:ext uri="{FF2B5EF4-FFF2-40B4-BE49-F238E27FC236}">
                  <a16:creationId xmlns:a16="http://schemas.microsoft.com/office/drawing/2014/main" id="{DFD37BC8-6B2A-F24E-8892-D0E7E56EC96B}"/>
                </a:ext>
              </a:extLst>
            </p:cNvPr>
            <p:cNvCxnSpPr/>
            <p:nvPr/>
          </p:nvCxnSpPr>
          <p:spPr>
            <a:xfrm>
              <a:off x="7763306" y="2800204"/>
              <a:ext cx="84406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8">
              <a:extLst>
                <a:ext uri="{FF2B5EF4-FFF2-40B4-BE49-F238E27FC236}">
                  <a16:creationId xmlns:a16="http://schemas.microsoft.com/office/drawing/2014/main" id="{8779EFC6-4742-6B49-9492-D449B4D187A0}"/>
                </a:ext>
              </a:extLst>
            </p:cNvPr>
            <p:cNvCxnSpPr/>
            <p:nvPr/>
          </p:nvCxnSpPr>
          <p:spPr>
            <a:xfrm>
              <a:off x="7833643" y="5297966"/>
              <a:ext cx="84406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29">
              <a:extLst>
                <a:ext uri="{FF2B5EF4-FFF2-40B4-BE49-F238E27FC236}">
                  <a16:creationId xmlns:a16="http://schemas.microsoft.com/office/drawing/2014/main" id="{1C3195EE-906E-2541-A314-5012513D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0246" y="4381561"/>
              <a:ext cx="0" cy="42224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32">
              <a:extLst>
                <a:ext uri="{FF2B5EF4-FFF2-40B4-BE49-F238E27FC236}">
                  <a16:creationId xmlns:a16="http://schemas.microsoft.com/office/drawing/2014/main" id="{CC559382-C7E7-344C-893A-64DE429D3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246" y="3317123"/>
              <a:ext cx="0" cy="42224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3">
              <a:extLst>
                <a:ext uri="{FF2B5EF4-FFF2-40B4-BE49-F238E27FC236}">
                  <a16:creationId xmlns:a16="http://schemas.microsoft.com/office/drawing/2014/main" id="{B8E7C2E3-9369-0A49-ACDF-D997A9F46C53}"/>
                </a:ext>
              </a:extLst>
            </p:cNvPr>
            <p:cNvSpPr txBox="1"/>
            <p:nvPr/>
          </p:nvSpPr>
          <p:spPr>
            <a:xfrm>
              <a:off x="1114831" y="2163684"/>
              <a:ext cx="411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Take digit </a:t>
              </a:r>
            </a:p>
            <a:p>
              <a:r>
                <a:rPr lang="en-US" altLang="zh-TW" dirty="0"/>
                <a:t>classification as example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Adversarial Training</a:t>
            </a:r>
            <a:endParaRPr lang="zh-TW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DFF2D-75D4-0E44-8291-87207C48DE39}"/>
              </a:ext>
            </a:extLst>
          </p:cNvPr>
          <p:cNvGrpSpPr/>
          <p:nvPr/>
        </p:nvGrpSpPr>
        <p:grpSpPr>
          <a:xfrm>
            <a:off x="1620310" y="1605389"/>
            <a:ext cx="9172433" cy="4958388"/>
            <a:chOff x="1620310" y="1605389"/>
            <a:chExt cx="9172433" cy="495838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0310" y="1839120"/>
              <a:ext cx="4972050" cy="21621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657" y="4261956"/>
              <a:ext cx="3629736" cy="2180257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8800D66-69FC-476E-B915-A713BE79F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834" y="4163760"/>
              <a:ext cx="2248731" cy="75819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084212-9D81-4775-A092-9124B18F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2216" y="5467028"/>
              <a:ext cx="2265966" cy="758194"/>
            </a:xfrm>
            <a:prstGeom prst="rect">
              <a:avLst/>
            </a:prstGeom>
          </p:spPr>
        </p:pic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1567659E-9C84-4458-91B7-EC14EFABB752}"/>
                </a:ext>
              </a:extLst>
            </p:cNvPr>
            <p:cNvCxnSpPr/>
            <p:nvPr/>
          </p:nvCxnSpPr>
          <p:spPr>
            <a:xfrm>
              <a:off x="6228324" y="3353484"/>
              <a:ext cx="0" cy="826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A8416A4-CA92-49FC-9403-979B2351A485}"/>
                </a:ext>
              </a:extLst>
            </p:cNvPr>
            <p:cNvSpPr txBox="1"/>
            <p:nvPr/>
          </p:nvSpPr>
          <p:spPr>
            <a:xfrm>
              <a:off x="2314765" y="4853585"/>
              <a:ext cx="1688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00FF"/>
                  </a:solidFill>
                </a:rPr>
                <a:t>blue points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1605EC1-5AA4-4A73-8905-A9E13588B807}"/>
                </a:ext>
              </a:extLst>
            </p:cNvPr>
            <p:cNvSpPr txBox="1"/>
            <p:nvPr/>
          </p:nvSpPr>
          <p:spPr>
            <a:xfrm>
              <a:off x="2357087" y="6225223"/>
              <a:ext cx="1688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red points</a:t>
              </a:r>
              <a:endParaRPr lang="zh-TW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177532" y="1605389"/>
              <a:ext cx="4050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B050"/>
                  </a:solidFill>
                </a:rPr>
                <a:t>feature extractor (Generator)</a:t>
              </a:r>
              <a:endParaRPr lang="zh-TW" altLang="en-US" sz="1600">
                <a:solidFill>
                  <a:srgbClr val="00B050"/>
                </a:solidFill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532C880-6F54-4B73-9962-94AEEB5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8059" y="3353484"/>
              <a:ext cx="3386677" cy="1295621"/>
            </a:xfrm>
            <a:prstGeom prst="rect">
              <a:avLst/>
            </a:prstGeom>
          </p:spPr>
        </p:pic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CBAA64B3-7F78-4409-AFCE-65A20BC9EE26}"/>
                </a:ext>
              </a:extLst>
            </p:cNvPr>
            <p:cNvSpPr/>
            <p:nvPr/>
          </p:nvSpPr>
          <p:spPr>
            <a:xfrm rot="2380629">
              <a:off x="6389050" y="3350010"/>
              <a:ext cx="548077" cy="5383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02C8576-DC6B-463A-A2B0-441618F7ABF3}"/>
                </a:ext>
              </a:extLst>
            </p:cNvPr>
            <p:cNvSpPr txBox="1"/>
            <p:nvPr/>
          </p:nvSpPr>
          <p:spPr>
            <a:xfrm>
              <a:off x="7992393" y="4715155"/>
              <a:ext cx="2800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Discriminator</a:t>
              </a:r>
            </a:p>
            <a:p>
              <a:r>
                <a:rPr lang="en-US" altLang="zh-TW" sz="1600" dirty="0">
                  <a:solidFill>
                    <a:srgbClr val="FF0000"/>
                  </a:solidFill>
                </a:rPr>
                <a:t>(Domain classifier)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630E6F7-76B6-4FE5-9CC6-109C072D9D44}"/>
                </a:ext>
              </a:extLst>
            </p:cNvPr>
            <p:cNvSpPr txBox="1"/>
            <p:nvPr/>
          </p:nvSpPr>
          <p:spPr>
            <a:xfrm>
              <a:off x="2218418" y="3255426"/>
              <a:ext cx="1165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image</a:t>
              </a:r>
              <a:endParaRPr lang="zh-TW" altLang="en-US" sz="16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9D236EB5-2DE9-45C8-9DC1-F80DFC2184CB}"/>
                </a:ext>
              </a:extLst>
            </p:cNvPr>
            <p:cNvSpPr txBox="1"/>
            <p:nvPr/>
          </p:nvSpPr>
          <p:spPr>
            <a:xfrm>
              <a:off x="8251654" y="3429001"/>
              <a:ext cx="2281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domain?</a:t>
              </a:r>
              <a:endParaRPr lang="zh-TW" altLang="en-US" sz="1600"/>
            </a:p>
          </p:txBody>
        </p:sp>
        <p:sp>
          <p:nvSpPr>
            <p:cNvPr id="26" name="語音泡泡: 圓角矩形 25">
              <a:extLst>
                <a:ext uri="{FF2B5EF4-FFF2-40B4-BE49-F238E27FC236}">
                  <a16:creationId xmlns:a16="http://schemas.microsoft.com/office/drawing/2014/main" id="{8F9EFEE4-199D-43FE-8D05-AA0751EF960E}"/>
                </a:ext>
              </a:extLst>
            </p:cNvPr>
            <p:cNvSpPr/>
            <p:nvPr/>
          </p:nvSpPr>
          <p:spPr>
            <a:xfrm>
              <a:off x="6879646" y="1669728"/>
              <a:ext cx="2447048" cy="764247"/>
            </a:xfrm>
            <a:prstGeom prst="wedgeRoundRectCallout">
              <a:avLst>
                <a:gd name="adj1" fmla="val -60968"/>
                <a:gd name="adj2" fmla="val 60471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Always output </a:t>
              </a:r>
            </a:p>
            <a:p>
              <a:pPr algn="ctr"/>
              <a:r>
                <a:rPr lang="en-US" altLang="zh-TW" sz="1600" dirty="0"/>
                <a:t>zero vectors</a:t>
              </a:r>
              <a:endParaRPr lang="zh-TW" altLang="en-US" sz="1600"/>
            </a:p>
          </p:txBody>
        </p:sp>
        <p:sp>
          <p:nvSpPr>
            <p:cNvPr id="27" name="語音泡泡: 圓角矩形 26">
              <a:extLst>
                <a:ext uri="{FF2B5EF4-FFF2-40B4-BE49-F238E27FC236}">
                  <a16:creationId xmlns:a16="http://schemas.microsoft.com/office/drawing/2014/main" id="{4F5B0E88-0F8B-4E25-AEC0-AC66267AF38E}"/>
                </a:ext>
              </a:extLst>
            </p:cNvPr>
            <p:cNvSpPr/>
            <p:nvPr/>
          </p:nvSpPr>
          <p:spPr>
            <a:xfrm>
              <a:off x="7227540" y="2850617"/>
              <a:ext cx="3183105" cy="461666"/>
            </a:xfrm>
            <a:prstGeom prst="wedgeRoundRectCallout">
              <a:avLst>
                <a:gd name="adj1" fmla="val -19410"/>
                <a:gd name="adj2" fmla="val 95200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Domain Classifier Fails</a:t>
              </a:r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0836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>
                <a:solidFill>
                  <a:srgbClr val="C00000"/>
                </a:solidFill>
              </a:rPr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6548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Adversarial Training</a:t>
            </a:r>
            <a:endParaRPr lang="zh-TW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7456F6-FBF2-0141-8278-DE41759DBDB1}"/>
              </a:ext>
            </a:extLst>
          </p:cNvPr>
          <p:cNvGrpSpPr/>
          <p:nvPr/>
        </p:nvGrpSpPr>
        <p:grpSpPr>
          <a:xfrm>
            <a:off x="1620310" y="1876525"/>
            <a:ext cx="9574912" cy="4389398"/>
            <a:chOff x="1620310" y="1567605"/>
            <a:chExt cx="9574912" cy="438939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CEFEB30-73DF-4CCB-8BD4-507C0062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161" y="1947790"/>
              <a:ext cx="4124325" cy="108585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0310" y="1839120"/>
              <a:ext cx="4972050" cy="2162175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177532" y="1605389"/>
              <a:ext cx="4050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00B050"/>
                  </a:solidFill>
                </a:rPr>
                <a:t>feature extractor (Generator)</a:t>
              </a:r>
              <a:endParaRPr lang="zh-TW" altLang="en-US" sz="1600">
                <a:solidFill>
                  <a:srgbClr val="00B050"/>
                </a:solidFill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532C880-6F54-4B73-9962-94AEEB5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059" y="3353484"/>
              <a:ext cx="3386677" cy="1295621"/>
            </a:xfrm>
            <a:prstGeom prst="rect">
              <a:avLst/>
            </a:prstGeom>
          </p:spPr>
        </p:pic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CBAA64B3-7F78-4409-AFCE-65A20BC9EE26}"/>
                </a:ext>
              </a:extLst>
            </p:cNvPr>
            <p:cNvSpPr/>
            <p:nvPr/>
          </p:nvSpPr>
          <p:spPr>
            <a:xfrm rot="2380629">
              <a:off x="6389050" y="3350010"/>
              <a:ext cx="548077" cy="5383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02C8576-DC6B-463A-A2B0-441618F7ABF3}"/>
                </a:ext>
              </a:extLst>
            </p:cNvPr>
            <p:cNvSpPr txBox="1"/>
            <p:nvPr/>
          </p:nvSpPr>
          <p:spPr>
            <a:xfrm>
              <a:off x="7992393" y="4789294"/>
              <a:ext cx="2800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Discriminator</a:t>
              </a:r>
            </a:p>
            <a:p>
              <a:r>
                <a:rPr lang="en-US" altLang="zh-TW" sz="1600" dirty="0">
                  <a:solidFill>
                    <a:srgbClr val="FF0000"/>
                  </a:solidFill>
                </a:rPr>
                <a:t>(Domain classifier)</a:t>
              </a:r>
              <a:endParaRPr lang="zh-TW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630E6F7-76B6-4FE5-9CC6-109C072D9D44}"/>
                </a:ext>
              </a:extLst>
            </p:cNvPr>
            <p:cNvSpPr txBox="1"/>
            <p:nvPr/>
          </p:nvSpPr>
          <p:spPr>
            <a:xfrm>
              <a:off x="2255489" y="3304854"/>
              <a:ext cx="1165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image</a:t>
              </a:r>
              <a:endParaRPr lang="zh-TW" altLang="en-US" sz="160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0C0B0DC-9FB8-4CAF-8896-ABDA9842239C}"/>
                </a:ext>
              </a:extLst>
            </p:cNvPr>
            <p:cNvSpPr txBox="1"/>
            <p:nvPr/>
          </p:nvSpPr>
          <p:spPr>
            <a:xfrm>
              <a:off x="7282307" y="1567605"/>
              <a:ext cx="2800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Label predictor</a:t>
              </a:r>
              <a:endParaRPr lang="zh-TW" altLang="en-US" sz="1600">
                <a:solidFill>
                  <a:srgbClr val="0000FF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F273C25-1BA0-423A-B245-D89783A91E32}"/>
                </a:ext>
              </a:extLst>
            </p:cNvPr>
            <p:cNvSpPr txBox="1"/>
            <p:nvPr/>
          </p:nvSpPr>
          <p:spPr>
            <a:xfrm>
              <a:off x="8703287" y="2880490"/>
              <a:ext cx="1855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digits?</a:t>
              </a:r>
              <a:endParaRPr lang="zh-TW" altLang="en-US" sz="160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9823E10-95DA-4B84-8D6D-E5D744D2D0C7}"/>
                </a:ext>
              </a:extLst>
            </p:cNvPr>
            <p:cNvSpPr txBox="1"/>
            <p:nvPr/>
          </p:nvSpPr>
          <p:spPr>
            <a:xfrm>
              <a:off x="2470895" y="4240761"/>
              <a:ext cx="3877162" cy="58477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Not only cheat the domain classifier, but satisfying label predictor at the same time</a:t>
              </a:r>
              <a:endParaRPr lang="zh-TW" altLang="en-US" sz="1600"/>
            </a:p>
          </p:txBody>
        </p:sp>
        <p:sp>
          <p:nvSpPr>
            <p:cNvPr id="3" name="箭號: 向右 2">
              <a:extLst>
                <a:ext uri="{FF2B5EF4-FFF2-40B4-BE49-F238E27FC236}">
                  <a16:creationId xmlns:a16="http://schemas.microsoft.com/office/drawing/2014/main" id="{9CCDF1F8-98E5-4746-A5F5-43D1081A0A1A}"/>
                </a:ext>
              </a:extLst>
            </p:cNvPr>
            <p:cNvSpPr/>
            <p:nvPr/>
          </p:nvSpPr>
          <p:spPr>
            <a:xfrm rot="5400000">
              <a:off x="4019733" y="3494598"/>
              <a:ext cx="586929" cy="70073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5C0D568-91D1-4AFE-843C-A89280A41070}"/>
                </a:ext>
              </a:extLst>
            </p:cNvPr>
            <p:cNvSpPr txBox="1"/>
            <p:nvPr/>
          </p:nvSpPr>
          <p:spPr>
            <a:xfrm>
              <a:off x="1620310" y="5587671"/>
              <a:ext cx="957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Successfully applied on image classification </a:t>
              </a:r>
              <a:r>
                <a:rPr lang="en-US" altLang="zh-TW" sz="1400" dirty="0">
                  <a:solidFill>
                    <a:srgbClr val="0000FF"/>
                  </a:solidFill>
                </a:rPr>
                <a:t>[Ganin et al, ICML, 2015][Ajakan et al. JMLR, 2016 ]</a:t>
              </a:r>
              <a:endParaRPr lang="zh-TW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5D9DE76-942F-4722-829A-AF9807CE66E5}"/>
                </a:ext>
              </a:extLst>
            </p:cNvPr>
            <p:cNvSpPr txBox="1"/>
            <p:nvPr/>
          </p:nvSpPr>
          <p:spPr>
            <a:xfrm>
              <a:off x="8251654" y="3429001"/>
              <a:ext cx="2281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Which domain?</a:t>
              </a:r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553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2621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E9BD7-B15C-4E2C-B1E3-F661EB1D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GAN</a:t>
            </a: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FD0E6-4E35-2E48-999C-4B66AF306B09}"/>
              </a:ext>
            </a:extLst>
          </p:cNvPr>
          <p:cNvGrpSpPr/>
          <p:nvPr/>
        </p:nvGrpSpPr>
        <p:grpSpPr>
          <a:xfrm>
            <a:off x="2225951" y="1797752"/>
            <a:ext cx="7908911" cy="4256243"/>
            <a:chOff x="2225951" y="1797752"/>
            <a:chExt cx="7908911" cy="42562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4C68C7-59B9-44FC-80FE-4240B2DAAEEC}"/>
                </a:ext>
              </a:extLst>
            </p:cNvPr>
            <p:cNvSpPr/>
            <p:nvPr/>
          </p:nvSpPr>
          <p:spPr>
            <a:xfrm>
              <a:off x="5444776" y="1797752"/>
              <a:ext cx="1356852" cy="945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i="1" dirty="0"/>
                <a:t>G</a:t>
              </a:r>
              <a:endParaRPr lang="zh-TW" altLang="en-US" sz="2000" i="1" dirty="0"/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91B511D1-E41A-4B1B-8550-1E99D64B058B}"/>
                </a:ext>
              </a:extLst>
            </p:cNvPr>
            <p:cNvSpPr/>
            <p:nvPr/>
          </p:nvSpPr>
          <p:spPr>
            <a:xfrm>
              <a:off x="4918426" y="208559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88870369-94A0-4DD8-9BAE-AFA9B1C10371}"/>
                </a:ext>
              </a:extLst>
            </p:cNvPr>
            <p:cNvSpPr/>
            <p:nvPr/>
          </p:nvSpPr>
          <p:spPr>
            <a:xfrm>
              <a:off x="6836440" y="208559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5A27FEB-DFCA-44EA-A21D-0A99B205BF91}"/>
                </a:ext>
              </a:extLst>
            </p:cNvPr>
            <p:cNvSpPr txBox="1"/>
            <p:nvPr/>
          </p:nvSpPr>
          <p:spPr>
            <a:xfrm>
              <a:off x="2253152" y="2394041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Object in Domain X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6C2FC6D-0D0F-4018-8C56-E7692B4F4097}"/>
                </a:ext>
              </a:extLst>
            </p:cNvPr>
            <p:cNvSpPr txBox="1"/>
            <p:nvPr/>
          </p:nvSpPr>
          <p:spPr>
            <a:xfrm>
              <a:off x="7233230" y="2437138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Object in Domain Y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DBBEE-D62C-44F1-94F5-D759F6BCECEB}"/>
                </a:ext>
              </a:extLst>
            </p:cNvPr>
            <p:cNvSpPr/>
            <p:nvPr/>
          </p:nvSpPr>
          <p:spPr>
            <a:xfrm>
              <a:off x="2381781" y="2936649"/>
              <a:ext cx="76749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TW" sz="2000" dirty="0"/>
                <a:t>Transform an object from one domain to another </a:t>
              </a:r>
              <a:r>
                <a:rPr lang="en-US" altLang="zh-TW" sz="2000" b="1" i="1" u="sng" dirty="0"/>
                <a:t>without paired data</a:t>
              </a:r>
              <a:endParaRPr lang="zh-TW" altLang="en-US" sz="20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502F922-2C86-489A-ACE6-14450672F7C5}"/>
                </a:ext>
              </a:extLst>
            </p:cNvPr>
            <p:cNvSpPr txBox="1"/>
            <p:nvPr/>
          </p:nvSpPr>
          <p:spPr>
            <a:xfrm>
              <a:off x="3069598" y="3949476"/>
              <a:ext cx="1781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Domain X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E809DB2-6FC7-4707-938B-A4C63C0ACF2A}"/>
                </a:ext>
              </a:extLst>
            </p:cNvPr>
            <p:cNvSpPr txBox="1"/>
            <p:nvPr/>
          </p:nvSpPr>
          <p:spPr>
            <a:xfrm>
              <a:off x="7378117" y="3940549"/>
              <a:ext cx="1781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Domain Y</a:t>
              </a:r>
              <a:endParaRPr lang="zh-TW" altLang="en-US" sz="2000" dirty="0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EB34C1D8-14C3-48F3-8CE5-F9D8E9577B95}"/>
                </a:ext>
              </a:extLst>
            </p:cNvPr>
            <p:cNvGrpSpPr/>
            <p:nvPr/>
          </p:nvGrpSpPr>
          <p:grpSpPr>
            <a:xfrm>
              <a:off x="2666997" y="4475495"/>
              <a:ext cx="2536616" cy="610226"/>
              <a:chOff x="4250491" y="2646474"/>
              <a:chExt cx="2536616" cy="610226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A5AEAC8F-989F-45C5-A299-F901B10D3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9802C4B2-818C-4778-847F-DAFA06070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0C02E7C6-376A-4DFE-8DB6-CFD926A14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39D29987-0325-4702-BD80-165563C71AC3}"/>
                </a:ext>
              </a:extLst>
            </p:cNvPr>
            <p:cNvGrpSpPr/>
            <p:nvPr/>
          </p:nvGrpSpPr>
          <p:grpSpPr>
            <a:xfrm>
              <a:off x="7367999" y="4475496"/>
              <a:ext cx="1942862" cy="707555"/>
              <a:chOff x="5748138" y="2722760"/>
              <a:chExt cx="1942862" cy="707555"/>
            </a:xfrm>
          </p:grpSpPr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303B69AF-32DB-4429-8628-71696CA7B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8138" y="2750009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53" name="Picture 6" descr="「梵谷」的圖片搜尋結果">
                <a:extLst>
                  <a:ext uri="{FF2B5EF4-FFF2-40B4-BE49-F238E27FC236}">
                    <a16:creationId xmlns:a16="http://schemas.microsoft.com/office/drawing/2014/main" id="{CE0B2407-DEC6-4F47-8CF1-437ECF97C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907" y="2752966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DACC420C-8438-43B5-86C6-15CCE0D50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5441" y="2722760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55" name="箭號: 左-右雙向 54">
              <a:extLst>
                <a:ext uri="{FF2B5EF4-FFF2-40B4-BE49-F238E27FC236}">
                  <a16:creationId xmlns:a16="http://schemas.microsoft.com/office/drawing/2014/main" id="{7AB30136-DA54-422B-8FA0-7B0EEA7C5FBD}"/>
                </a:ext>
              </a:extLst>
            </p:cNvPr>
            <p:cNvSpPr/>
            <p:nvPr/>
          </p:nvSpPr>
          <p:spPr>
            <a:xfrm>
              <a:off x="5300234" y="4555141"/>
              <a:ext cx="19329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0DFF0F3-20E3-4D00-8B16-230A74AC81CB}"/>
                </a:ext>
              </a:extLst>
            </p:cNvPr>
            <p:cNvSpPr txBox="1"/>
            <p:nvPr/>
          </p:nvSpPr>
          <p:spPr>
            <a:xfrm>
              <a:off x="3040004" y="5095210"/>
              <a:ext cx="1781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photos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6D2A303-EA3A-4763-A3E8-48E037D23A53}"/>
                </a:ext>
              </a:extLst>
            </p:cNvPr>
            <p:cNvSpPr txBox="1"/>
            <p:nvPr/>
          </p:nvSpPr>
          <p:spPr>
            <a:xfrm>
              <a:off x="2225951" y="2041507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Condition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A9C3A53-F221-4AE1-B115-2867C857E74E}"/>
                </a:ext>
              </a:extLst>
            </p:cNvPr>
            <p:cNvSpPr txBox="1"/>
            <p:nvPr/>
          </p:nvSpPr>
          <p:spPr>
            <a:xfrm>
              <a:off x="7158071" y="2039121"/>
              <a:ext cx="276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Generated Object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AECAF58-FF03-4546-B4C9-3E657A8D3159}"/>
                </a:ext>
              </a:extLst>
            </p:cNvPr>
            <p:cNvSpPr txBox="1"/>
            <p:nvPr/>
          </p:nvSpPr>
          <p:spPr>
            <a:xfrm>
              <a:off x="6760786" y="5177144"/>
              <a:ext cx="3374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Vincent van Gogh’s paintings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8751842-AE35-4A36-91CF-18AEF8F1B2EE}"/>
                </a:ext>
              </a:extLst>
            </p:cNvPr>
            <p:cNvSpPr txBox="1"/>
            <p:nvPr/>
          </p:nvSpPr>
          <p:spPr>
            <a:xfrm>
              <a:off x="5219952" y="4241864"/>
              <a:ext cx="2148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Not Paired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EC25123-3E4F-4D10-88EC-C56F4B96FDF8}"/>
                </a:ext>
              </a:extLst>
            </p:cNvPr>
            <p:cNvSpPr/>
            <p:nvPr/>
          </p:nvSpPr>
          <p:spPr>
            <a:xfrm>
              <a:off x="4210802" y="5684663"/>
              <a:ext cx="40169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Use image style transfer as example here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848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000" b="1" dirty="0">
                <a:solidFill>
                  <a:srgbClr val="0070C0"/>
                </a:solidFill>
              </a:rPr>
              <a:t>Approach 1: Direct Transformation</a:t>
            </a: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endParaRPr lang="en-US" altLang="zh-TW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zh-TW" sz="2000" b="1" dirty="0">
                <a:solidFill>
                  <a:srgbClr val="0070C0"/>
                </a:solidFill>
              </a:rPr>
              <a:t>Approach 2: Projection to Common Space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2E74C1-32FE-4A72-A0B5-49DC9D63B26F}"/>
              </a:ext>
            </a:extLst>
          </p:cNvPr>
          <p:cNvSpPr txBox="1"/>
          <p:nvPr/>
        </p:nvSpPr>
        <p:spPr>
          <a:xfrm>
            <a:off x="6896939" y="5871940"/>
            <a:ext cx="524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</a:rPr>
              <a:t>Larger change, only keep the semantics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CE368-014F-F942-BDF6-24355CCEE7AB}"/>
              </a:ext>
            </a:extLst>
          </p:cNvPr>
          <p:cNvGrpSpPr/>
          <p:nvPr/>
        </p:nvGrpSpPr>
        <p:grpSpPr>
          <a:xfrm>
            <a:off x="1866901" y="2273643"/>
            <a:ext cx="8402156" cy="1500223"/>
            <a:chOff x="1866901" y="2273643"/>
            <a:chExt cx="8402156" cy="15002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0630C9-CF17-4B0E-B125-0F527E0D8B92}"/>
                </a:ext>
              </a:extLst>
            </p:cNvPr>
            <p:cNvSpPr/>
            <p:nvPr/>
          </p:nvSpPr>
          <p:spPr>
            <a:xfrm>
              <a:off x="6455724" y="2476708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?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/>
                <p:nvPr/>
              </p:nvSpPr>
              <p:spPr>
                <a:xfrm>
                  <a:off x="4502392" y="254234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392" y="254234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3662682-2422-45DC-9A55-455AD530966F}"/>
                </a:ext>
              </a:extLst>
            </p:cNvPr>
            <p:cNvSpPr/>
            <p:nvPr/>
          </p:nvSpPr>
          <p:spPr>
            <a:xfrm>
              <a:off x="3985837" y="277982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C3DBB7D3-C0FF-4D1A-9525-9FBF0F87A099}"/>
                </a:ext>
              </a:extLst>
            </p:cNvPr>
            <p:cNvSpPr/>
            <p:nvPr/>
          </p:nvSpPr>
          <p:spPr>
            <a:xfrm>
              <a:off x="5903851" y="277982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EC9D73-6391-43E5-AC4F-A55875E14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2111" y="2428932"/>
              <a:ext cx="1464885" cy="111830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B137058-286C-4253-AD9C-76CA3F6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900" y="2423293"/>
              <a:ext cx="1494397" cy="117383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D44ECCD-76FC-41CD-A504-E67C7288A23B}"/>
                </a:ext>
              </a:extLst>
            </p:cNvPr>
            <p:cNvSpPr txBox="1"/>
            <p:nvPr/>
          </p:nvSpPr>
          <p:spPr>
            <a:xfrm>
              <a:off x="2313965" y="3462209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EED212B-9EE4-48A3-8FFC-84A5DE485DD4}"/>
                </a:ext>
              </a:extLst>
            </p:cNvPr>
            <p:cNvSpPr txBox="1"/>
            <p:nvPr/>
          </p:nvSpPr>
          <p:spPr>
            <a:xfrm>
              <a:off x="6291510" y="3496867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75A37C-9DCF-4BA7-BDFB-4B4579350BEE}"/>
                </a:ext>
              </a:extLst>
            </p:cNvPr>
            <p:cNvSpPr txBox="1"/>
            <p:nvPr/>
          </p:nvSpPr>
          <p:spPr>
            <a:xfrm>
              <a:off x="8162671" y="2695695"/>
              <a:ext cx="2106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For texture or color change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7F37B3B-7247-426F-B723-C64D60358B79}"/>
                </a:ext>
              </a:extLst>
            </p:cNvPr>
            <p:cNvSpPr/>
            <p:nvPr/>
          </p:nvSpPr>
          <p:spPr>
            <a:xfrm>
              <a:off x="1866901" y="2273643"/>
              <a:ext cx="6205784" cy="15002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08344D-BAEE-B544-B9C5-55E5E8B75888}"/>
              </a:ext>
            </a:extLst>
          </p:cNvPr>
          <p:cNvGrpSpPr/>
          <p:nvPr/>
        </p:nvGrpSpPr>
        <p:grpSpPr>
          <a:xfrm>
            <a:off x="1595844" y="4505974"/>
            <a:ext cx="8385609" cy="1555018"/>
            <a:chOff x="1595844" y="4505974"/>
            <a:chExt cx="8385609" cy="1555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/>
                <p:nvPr/>
              </p:nvSpPr>
              <p:spPr>
                <a:xfrm>
                  <a:off x="3551069" y="4566825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9" y="4566825"/>
                  <a:ext cx="135685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/>
                <p:nvPr/>
              </p:nvSpPr>
              <p:spPr>
                <a:xfrm>
                  <a:off x="6715832" y="4537621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𝐷𝐸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832" y="4537621"/>
                  <a:ext cx="1356852" cy="945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8733C87-D362-4C23-A7F3-59C651D4D1B9}"/>
                </a:ext>
              </a:extLst>
            </p:cNvPr>
            <p:cNvSpPr txBox="1"/>
            <p:nvPr/>
          </p:nvSpPr>
          <p:spPr>
            <a:xfrm>
              <a:off x="3249781" y="5488753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Encoder of domain X</a:t>
              </a:r>
              <a:endParaRPr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BB8DF0-B423-4CD9-BFC9-2B149A703D74}"/>
                </a:ext>
              </a:extLst>
            </p:cNvPr>
            <p:cNvSpPr txBox="1"/>
            <p:nvPr/>
          </p:nvSpPr>
          <p:spPr>
            <a:xfrm>
              <a:off x="6414543" y="5473168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Decoder of domain Y</a:t>
              </a:r>
              <a:endParaRPr lang="zh-TW" altLang="en-US" sz="1600" dirty="0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2BD1022-9A67-46F2-89ED-14AF063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614" y="4566825"/>
              <a:ext cx="943634" cy="9369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2" descr="「新八」的圖片搜尋結果">
              <a:extLst>
                <a:ext uri="{FF2B5EF4-FFF2-40B4-BE49-F238E27FC236}">
                  <a16:creationId xmlns:a16="http://schemas.microsoft.com/office/drawing/2014/main" id="{EF31939D-9356-43BA-A36E-AD6FA68E5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927" y="4505974"/>
              <a:ext cx="868408" cy="1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A0BD62F3-C622-406F-8C0C-1DA535DF17B5}"/>
                </a:ext>
              </a:extLst>
            </p:cNvPr>
            <p:cNvSpPr/>
            <p:nvPr/>
          </p:nvSpPr>
          <p:spPr>
            <a:xfrm>
              <a:off x="3035429" y="48729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13CF45BF-A558-4E69-AA6F-B63736570811}"/>
                </a:ext>
              </a:extLst>
            </p:cNvPr>
            <p:cNvSpPr/>
            <p:nvPr/>
          </p:nvSpPr>
          <p:spPr>
            <a:xfrm>
              <a:off x="4926213" y="4894007"/>
              <a:ext cx="728555" cy="3476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532D0B0-0252-4A91-9C41-C5F4418DCF04}"/>
                </a:ext>
              </a:extLst>
            </p:cNvPr>
            <p:cNvSpPr/>
            <p:nvPr/>
          </p:nvSpPr>
          <p:spPr>
            <a:xfrm>
              <a:off x="6017233" y="4893923"/>
              <a:ext cx="710986" cy="3101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2C8A89D-B773-4FB0-9490-2B780DDF8FA7}"/>
                </a:ext>
              </a:extLst>
            </p:cNvPr>
            <p:cNvSpPr/>
            <p:nvPr/>
          </p:nvSpPr>
          <p:spPr>
            <a:xfrm>
              <a:off x="8111274" y="4864803"/>
              <a:ext cx="471948" cy="34594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7DD866-905E-435C-A500-8077B14CD867}"/>
                </a:ext>
              </a:extLst>
            </p:cNvPr>
            <p:cNvSpPr txBox="1"/>
            <p:nvPr/>
          </p:nvSpPr>
          <p:spPr>
            <a:xfrm>
              <a:off x="8200278" y="5597207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FA437C7-93C0-4521-B573-02756B943742}"/>
                </a:ext>
              </a:extLst>
            </p:cNvPr>
            <p:cNvSpPr txBox="1"/>
            <p:nvPr/>
          </p:nvSpPr>
          <p:spPr>
            <a:xfrm>
              <a:off x="1595844" y="5516411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7D6B25-D858-4B90-B994-900603CD9D60}"/>
                </a:ext>
              </a:extLst>
            </p:cNvPr>
            <p:cNvSpPr/>
            <p:nvPr/>
          </p:nvSpPr>
          <p:spPr>
            <a:xfrm>
              <a:off x="5721474" y="4582327"/>
              <a:ext cx="229055" cy="9456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60C052-7901-4A05-8D82-46F7551FE9F7}"/>
                </a:ext>
              </a:extLst>
            </p:cNvPr>
            <p:cNvSpPr txBox="1"/>
            <p:nvPr/>
          </p:nvSpPr>
          <p:spPr>
            <a:xfrm>
              <a:off x="5162187" y="5476217"/>
              <a:ext cx="135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Face</a:t>
              </a:r>
            </a:p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Attribute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A1B33F-4721-0D48-87FB-D892D7ECCBA0}"/>
              </a:ext>
            </a:extLst>
          </p:cNvPr>
          <p:cNvGrpSpPr/>
          <p:nvPr/>
        </p:nvGrpSpPr>
        <p:grpSpPr>
          <a:xfrm>
            <a:off x="1758793" y="156271"/>
            <a:ext cx="8750447" cy="6328322"/>
            <a:chOff x="1758793" y="156271"/>
            <a:chExt cx="8750447" cy="632832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6105630-B6CF-47E5-9050-E794D68B324F}"/>
                </a:ext>
              </a:extLst>
            </p:cNvPr>
            <p:cNvSpPr/>
            <p:nvPr/>
          </p:nvSpPr>
          <p:spPr>
            <a:xfrm>
              <a:off x="5900552" y="2585958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tx1"/>
                  </a:solidFill>
                </a:rPr>
                <a:t>?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992" y="4658241"/>
              <a:ext cx="1590893" cy="1251334"/>
            </a:xfrm>
            <a:prstGeom prst="rect">
              <a:avLst/>
            </a:prstGeom>
          </p:spPr>
        </p:pic>
        <p:pic>
          <p:nvPicPr>
            <p:cNvPr id="3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829" y="4665317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2132" y="4665317"/>
              <a:ext cx="931993" cy="1244258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694066" y="60229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箭號: 向右 39"/>
            <p:cNvSpPr/>
            <p:nvPr/>
          </p:nvSpPr>
          <p:spPr>
            <a:xfrm rot="18957067">
              <a:off x="7568557" y="4805327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D9F6E7-3A33-F44B-B660-E9F0F6A0F803}"/>
              </a:ext>
            </a:extLst>
          </p:cNvPr>
          <p:cNvGrpSpPr/>
          <p:nvPr/>
        </p:nvGrpSpPr>
        <p:grpSpPr>
          <a:xfrm>
            <a:off x="1758793" y="156271"/>
            <a:ext cx="8750447" cy="6328322"/>
            <a:chOff x="1758793" y="156271"/>
            <a:chExt cx="8750447" cy="6328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992" y="4658241"/>
              <a:ext cx="1590893" cy="1251334"/>
            </a:xfrm>
            <a:prstGeom prst="rect">
              <a:avLst/>
            </a:prstGeom>
          </p:spPr>
        </p:pic>
        <p:pic>
          <p:nvPicPr>
            <p:cNvPr id="3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829" y="4665317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2132" y="4665317"/>
              <a:ext cx="931993" cy="1244258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694066" y="60229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箭號: 向右 39"/>
            <p:cNvSpPr/>
            <p:nvPr/>
          </p:nvSpPr>
          <p:spPr>
            <a:xfrm rot="18957067">
              <a:off x="7568557" y="4805327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43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117" y="2533670"/>
              <a:ext cx="1027930" cy="125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字方塊 43"/>
            <p:cNvSpPr txBox="1"/>
            <p:nvPr/>
          </p:nvSpPr>
          <p:spPr>
            <a:xfrm>
              <a:off x="7519020" y="2877144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Not what we want!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31217" y="3654527"/>
              <a:ext cx="1708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ignore input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FA8E2C-252F-B24A-9BBE-C119904E4A67}"/>
              </a:ext>
            </a:extLst>
          </p:cNvPr>
          <p:cNvGrpSpPr/>
          <p:nvPr/>
        </p:nvGrpSpPr>
        <p:grpSpPr>
          <a:xfrm>
            <a:off x="1758793" y="156271"/>
            <a:ext cx="8750447" cy="6242998"/>
            <a:chOff x="1758793" y="156271"/>
            <a:chExt cx="8750447" cy="6242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pic>
          <p:nvPicPr>
            <p:cNvPr id="43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117" y="2533670"/>
              <a:ext cx="1027930" cy="125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字方塊 43"/>
            <p:cNvSpPr txBox="1"/>
            <p:nvPr/>
          </p:nvSpPr>
          <p:spPr>
            <a:xfrm>
              <a:off x="7519020" y="2877144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Not what we want!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31217" y="3654527"/>
              <a:ext cx="1708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ignore input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E6855D9-F789-47F6-99D5-66496B7BC041}"/>
                </a:ext>
              </a:extLst>
            </p:cNvPr>
            <p:cNvSpPr/>
            <p:nvPr/>
          </p:nvSpPr>
          <p:spPr>
            <a:xfrm>
              <a:off x="4680357" y="6029937"/>
              <a:ext cx="34507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altLang="zh-TW" dirty="0">
                  <a:solidFill>
                    <a:srgbClr val="0000FF"/>
                  </a:solidFill>
                </a:rPr>
                <a:t>[Tomer Galanti, et al. ICLR, 2018]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6F25957-7372-49CC-B4F0-27E7F4E0A6E4}"/>
                </a:ext>
              </a:extLst>
            </p:cNvPr>
            <p:cNvSpPr txBox="1"/>
            <p:nvPr/>
          </p:nvSpPr>
          <p:spPr>
            <a:xfrm>
              <a:off x="1966354" y="4593094"/>
              <a:ext cx="5766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The issue can be avoided by network design.</a:t>
              </a:r>
              <a:endParaRPr lang="zh-TW" altLang="en-US" sz="24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14B1AF4-2B9E-4541-88D0-685CBB3F71E3}"/>
                </a:ext>
              </a:extLst>
            </p:cNvPr>
            <p:cNvSpPr txBox="1"/>
            <p:nvPr/>
          </p:nvSpPr>
          <p:spPr>
            <a:xfrm>
              <a:off x="1966354" y="5100580"/>
              <a:ext cx="57669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Simpler generator makes the input and output more closely related.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2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EDAB4-AA5B-4542-9D16-0D58704034DE}"/>
              </a:ext>
            </a:extLst>
          </p:cNvPr>
          <p:cNvGrpSpPr/>
          <p:nvPr/>
        </p:nvGrpSpPr>
        <p:grpSpPr>
          <a:xfrm>
            <a:off x="1758793" y="156271"/>
            <a:ext cx="8750447" cy="6591626"/>
            <a:chOff x="1758793" y="156271"/>
            <a:chExt cx="8750447" cy="6591626"/>
          </a:xfrm>
        </p:grpSpPr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2A7C1337-C880-4A98-A951-F73484E2D7AE}"/>
                </a:ext>
              </a:extLst>
            </p:cNvPr>
            <p:cNvSpPr/>
            <p:nvPr/>
          </p:nvSpPr>
          <p:spPr>
            <a:xfrm rot="5400000">
              <a:off x="6411028" y="3757994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220" y="2651592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群組 14"/>
            <p:cNvGrpSpPr/>
            <p:nvPr/>
          </p:nvGrpSpPr>
          <p:grpSpPr>
            <a:xfrm>
              <a:off x="7896423" y="552823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8269430" y="156271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37AEF2D-9333-48F7-AC5D-7B2669F6611D}"/>
                </a:ext>
              </a:extLst>
            </p:cNvPr>
            <p:cNvGrpSpPr/>
            <p:nvPr/>
          </p:nvGrpSpPr>
          <p:grpSpPr>
            <a:xfrm>
              <a:off x="8187621" y="1234949"/>
              <a:ext cx="1942862" cy="1110152"/>
              <a:chOff x="9123040" y="134547"/>
              <a:chExt cx="1942862" cy="1110152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9176966" y="134547"/>
                <a:ext cx="178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Y</a:t>
                </a:r>
                <a:endParaRPr lang="zh-TW" altLang="en-US" sz="2400" dirty="0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040" y="564393"/>
                <a:ext cx="728892" cy="573318"/>
              </a:xfrm>
              <a:prstGeom prst="rect">
                <a:avLst/>
              </a:prstGeom>
            </p:spPr>
          </p:pic>
          <p:pic>
            <p:nvPicPr>
              <p:cNvPr id="22" name="Picture 6" descr="「梵谷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5809" y="567350"/>
                <a:ext cx="555873" cy="677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343" y="537144"/>
                <a:ext cx="525559" cy="701648"/>
              </a:xfrm>
              <a:prstGeom prst="rect">
                <a:avLst/>
              </a:prstGeom>
            </p:spPr>
          </p:pic>
        </p:grpSp>
        <p:sp>
          <p:nvSpPr>
            <p:cNvPr id="25" name="箭號: 向右 24"/>
            <p:cNvSpPr/>
            <p:nvPr/>
          </p:nvSpPr>
          <p:spPr>
            <a:xfrm>
              <a:off x="3430665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>
              <a:off x="5348679" y="288907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939" y="2538182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771" y="3885359"/>
                  <a:ext cx="859865" cy="82957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728" y="2532543"/>
              <a:ext cx="1494397" cy="1173832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1758793" y="2105305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529321" y="4042081"/>
              <a:ext cx="90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箭號: 向右 37"/>
            <p:cNvSpPr/>
            <p:nvPr/>
          </p:nvSpPr>
          <p:spPr>
            <a:xfrm>
              <a:off x="9100508" y="408855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右 38"/>
            <p:cNvSpPr/>
            <p:nvPr/>
          </p:nvSpPr>
          <p:spPr>
            <a:xfrm rot="1874375">
              <a:off x="7568558" y="348569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146771" y="4766179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91982" y="1752194"/>
              <a:ext cx="2354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Become similar to domain Y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CDDAC93-B34E-4013-9A47-785D8B20F527}"/>
                </a:ext>
              </a:extLst>
            </p:cNvPr>
            <p:cNvSpPr/>
            <p:nvPr/>
          </p:nvSpPr>
          <p:spPr>
            <a:xfrm>
              <a:off x="1916939" y="4218123"/>
              <a:ext cx="1439869" cy="11183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</a:p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50C4AA6-43EE-4390-B172-0EEEFBD4C7C1}"/>
                </a:ext>
              </a:extLst>
            </p:cNvPr>
            <p:cNvSpPr/>
            <p:nvPr/>
          </p:nvSpPr>
          <p:spPr>
            <a:xfrm>
              <a:off x="5922260" y="4207027"/>
              <a:ext cx="1439869" cy="11183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</a:p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94A7C2D-6926-4DA2-8223-2A0D8457BC09}"/>
                </a:ext>
              </a:extLst>
            </p:cNvPr>
            <p:cNvSpPr txBox="1"/>
            <p:nvPr/>
          </p:nvSpPr>
          <p:spPr>
            <a:xfrm>
              <a:off x="3720994" y="4558179"/>
              <a:ext cx="1865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pre-trained</a:t>
              </a:r>
              <a:endParaRPr lang="zh-TW" altLang="en-US" sz="240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9AE4F9E-7000-4635-AFE2-501F135943D4}"/>
                </a:ext>
              </a:extLst>
            </p:cNvPr>
            <p:cNvCxnSpPr/>
            <p:nvPr/>
          </p:nvCxnSpPr>
          <p:spPr>
            <a:xfrm flipH="1">
              <a:off x="3381823" y="4803524"/>
              <a:ext cx="471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C19403CE-645F-44DE-99CB-0010E9CC8A8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311" y="4803524"/>
              <a:ext cx="471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43D5D7B-2859-480F-AA9F-74EE5096534D}"/>
                </a:ext>
              </a:extLst>
            </p:cNvPr>
            <p:cNvGrpSpPr/>
            <p:nvPr/>
          </p:nvGrpSpPr>
          <p:grpSpPr>
            <a:xfrm>
              <a:off x="6683519" y="2726659"/>
              <a:ext cx="1009446" cy="1230042"/>
              <a:chOff x="3692084" y="3411785"/>
              <a:chExt cx="1009446" cy="1230042"/>
            </a:xfrm>
          </p:grpSpPr>
          <p:pic>
            <p:nvPicPr>
              <p:cNvPr id="48" name="Picture 6" descr="「梵谷」的圖片搜尋結果">
                <a:extLst>
                  <a:ext uri="{FF2B5EF4-FFF2-40B4-BE49-F238E27FC236}">
                    <a16:creationId xmlns:a16="http://schemas.microsoft.com/office/drawing/2014/main" id="{119F0884-7B2F-4F43-8F13-8CD0B1B94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2084" y="3411785"/>
                <a:ext cx="1009446" cy="1230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「打叉 png」的圖片搜尋結果">
                <a:extLst>
                  <a:ext uri="{FF2B5EF4-FFF2-40B4-BE49-F238E27FC236}">
                    <a16:creationId xmlns:a16="http://schemas.microsoft.com/office/drawing/2014/main" id="{791E4E01-9BA9-40E6-A6C9-8279CD2B77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7918" y="3652184"/>
                <a:ext cx="857938" cy="857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5A1891A3-3652-494F-A292-A57DE9ACEF1B}"/>
                </a:ext>
              </a:extLst>
            </p:cNvPr>
            <p:cNvSpPr/>
            <p:nvPr/>
          </p:nvSpPr>
          <p:spPr>
            <a:xfrm rot="5400000">
              <a:off x="2383570" y="372167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5E26E04A-1919-4289-BF59-8C00876B1233}"/>
                </a:ext>
              </a:extLst>
            </p:cNvPr>
            <p:cNvSpPr/>
            <p:nvPr/>
          </p:nvSpPr>
          <p:spPr>
            <a:xfrm rot="5400000">
              <a:off x="2383570" y="545969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4BB36B3E-0776-4F87-BC6D-C9DFF9AEB08E}"/>
                </a:ext>
              </a:extLst>
            </p:cNvPr>
            <p:cNvSpPr/>
            <p:nvPr/>
          </p:nvSpPr>
          <p:spPr>
            <a:xfrm rot="5400000">
              <a:off x="6411028" y="5459693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8100C52-2348-4081-A03D-45794E1D204A}"/>
                </a:ext>
              </a:extLst>
            </p:cNvPr>
            <p:cNvSpPr/>
            <p:nvPr/>
          </p:nvSpPr>
          <p:spPr>
            <a:xfrm>
              <a:off x="1916939" y="5952807"/>
              <a:ext cx="1439869" cy="2159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CF7F1BE-92EC-4DC8-8D29-290D6EACBD35}"/>
                </a:ext>
              </a:extLst>
            </p:cNvPr>
            <p:cNvSpPr/>
            <p:nvPr/>
          </p:nvSpPr>
          <p:spPr>
            <a:xfrm>
              <a:off x="5922259" y="5982263"/>
              <a:ext cx="1439869" cy="2159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5B99492-B056-4333-B2D9-F4E7130DE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489" y="6060797"/>
              <a:ext cx="2437238" cy="655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FA6B702-A918-4A8B-89DD-1FD22665752E}"/>
                </a:ext>
              </a:extLst>
            </p:cNvPr>
            <p:cNvSpPr txBox="1"/>
            <p:nvPr/>
          </p:nvSpPr>
          <p:spPr>
            <a:xfrm>
              <a:off x="3706213" y="5228550"/>
              <a:ext cx="1865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4513B6E-FF12-4EE7-943B-122F40D49696}"/>
                </a:ext>
              </a:extLst>
            </p:cNvPr>
            <p:cNvSpPr txBox="1"/>
            <p:nvPr/>
          </p:nvSpPr>
          <p:spPr>
            <a:xfrm>
              <a:off x="2101265" y="6286232"/>
              <a:ext cx="6086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Baseline of DTN </a:t>
              </a:r>
              <a:r>
                <a:rPr lang="en-US" altLang="zh-TW" dirty="0">
                  <a:solidFill>
                    <a:srgbClr val="0000FF"/>
                  </a:solidFill>
                </a:rPr>
                <a:t>[Yaniv </a:t>
              </a:r>
              <a:r>
                <a:rPr lang="en-US" altLang="zh-TW" dirty="0" err="1">
                  <a:solidFill>
                    <a:srgbClr val="0000FF"/>
                  </a:solidFill>
                </a:rPr>
                <a:t>Taigman</a:t>
              </a:r>
              <a:r>
                <a:rPr lang="en-US" altLang="zh-TW" dirty="0">
                  <a:solidFill>
                    <a:srgbClr val="0000FF"/>
                  </a:solidFill>
                </a:rPr>
                <a:t>, et al., ICLR, 2017] 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8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– Cycle GAN </a:t>
            </a:r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31DA4-E37F-D44C-9357-A93BDB51A184}"/>
              </a:ext>
            </a:extLst>
          </p:cNvPr>
          <p:cNvGrpSpPr/>
          <p:nvPr/>
        </p:nvGrpSpPr>
        <p:grpSpPr>
          <a:xfrm>
            <a:off x="1640465" y="1486241"/>
            <a:ext cx="10077538" cy="5122852"/>
            <a:chOff x="1640465" y="1486241"/>
            <a:chExt cx="10077538" cy="512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箭號: 向右 14"/>
            <p:cNvSpPr/>
            <p:nvPr/>
          </p:nvSpPr>
          <p:spPr>
            <a:xfrm>
              <a:off x="3154191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/>
            <p:cNvSpPr/>
            <p:nvPr/>
          </p:nvSpPr>
          <p:spPr>
            <a:xfrm>
              <a:off x="4897390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0465" y="2502218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563643" y="4101021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643" y="4101021"/>
                  <a:ext cx="859865" cy="8295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7864" y="4873903"/>
              <a:ext cx="1590893" cy="1251334"/>
            </a:xfrm>
            <a:prstGeom prst="rect">
              <a:avLst/>
            </a:prstGeom>
          </p:spPr>
        </p:pic>
        <p:pic>
          <p:nvPicPr>
            <p:cNvPr id="20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701" y="4880979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9004" y="4880979"/>
              <a:ext cx="931993" cy="1244258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3496" y="2438763"/>
              <a:ext cx="1494397" cy="117383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236438" y="6147428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022393" y="4257743"/>
              <a:ext cx="1187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5" name="箭號: 向右 24"/>
            <p:cNvSpPr/>
            <p:nvPr/>
          </p:nvSpPr>
          <p:spPr>
            <a:xfrm>
              <a:off x="8593580" y="430422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右 25"/>
            <p:cNvSpPr/>
            <p:nvPr/>
          </p:nvSpPr>
          <p:spPr>
            <a:xfrm rot="1874375">
              <a:off x="6985430" y="37013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箭號: 向右 26"/>
            <p:cNvSpPr/>
            <p:nvPr/>
          </p:nvSpPr>
          <p:spPr>
            <a:xfrm rot="18957067">
              <a:off x="6985429" y="502098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563643" y="4981841"/>
              <a:ext cx="23624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image belongs to domain Y or not</a:t>
              </a:r>
              <a:endParaRPr lang="zh-TW" altLang="en-US" sz="2400" dirty="0"/>
            </a:p>
          </p:txBody>
        </p:sp>
        <p:pic>
          <p:nvPicPr>
            <p:cNvPr id="2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084" y="3411785"/>
              <a:ext cx="1009446" cy="123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3116" y="2447354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箭號: 向右 33"/>
            <p:cNvSpPr/>
            <p:nvPr/>
          </p:nvSpPr>
          <p:spPr>
            <a:xfrm>
              <a:off x="6951574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8694773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777027" y="1486241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直線接點 37"/>
            <p:cNvCxnSpPr>
              <a:cxnSpLocks/>
            </p:cNvCxnSpPr>
            <p:nvPr/>
          </p:nvCxnSpPr>
          <p:spPr>
            <a:xfrm>
              <a:off x="2372907" y="194080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cxnSpLocks/>
            </p:cNvCxnSpPr>
            <p:nvPr/>
          </p:nvCxnSpPr>
          <p:spPr>
            <a:xfrm>
              <a:off x="2365469" y="1978495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>
              <a:cxnSpLocks/>
            </p:cNvCxnSpPr>
            <p:nvPr/>
          </p:nvCxnSpPr>
          <p:spPr>
            <a:xfrm>
              <a:off x="9947523" y="1948961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「打叉 png」的圖片搜尋結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918" y="3652184"/>
              <a:ext cx="857938" cy="85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文字方塊 45"/>
            <p:cNvSpPr txBox="1"/>
            <p:nvPr/>
          </p:nvSpPr>
          <p:spPr>
            <a:xfrm>
              <a:off x="2567966" y="3751225"/>
              <a:ext cx="27858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Lack of information for reconstruction 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6E963C4-A773-45BA-8F2F-747F8FF384E6}"/>
                </a:ext>
              </a:extLst>
            </p:cNvPr>
            <p:cNvSpPr/>
            <p:nvPr/>
          </p:nvSpPr>
          <p:spPr>
            <a:xfrm>
              <a:off x="7857651" y="6202727"/>
              <a:ext cx="386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Lucida Grande"/>
                  <a:cs typeface="Times New Roman" panose="02020603050405020304" pitchFamily="18" charset="0"/>
                </a:rPr>
                <a:t>[Jun-Yan Zhu, et al., ICCV, 2017]</a:t>
              </a:r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5765E40C-EA04-4597-995E-B152F1876044}"/>
                </a:ext>
              </a:extLst>
            </p:cNvPr>
            <p:cNvSpPr txBox="1"/>
            <p:nvPr/>
          </p:nvSpPr>
          <p:spPr>
            <a:xfrm>
              <a:off x="4777027" y="1941793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Cycle consistency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– Cycle GAN 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F6635-706C-CB4D-85CE-2DA2731E98E7}"/>
              </a:ext>
            </a:extLst>
          </p:cNvPr>
          <p:cNvGrpSpPr/>
          <p:nvPr/>
        </p:nvGrpSpPr>
        <p:grpSpPr>
          <a:xfrm>
            <a:off x="1640465" y="1455493"/>
            <a:ext cx="9053074" cy="5099031"/>
            <a:chOff x="1640465" y="1455493"/>
            <a:chExt cx="9053074" cy="5099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746" y="2558246"/>
                  <a:ext cx="113138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箭號: 向右 14"/>
            <p:cNvSpPr/>
            <p:nvPr/>
          </p:nvSpPr>
          <p:spPr>
            <a:xfrm>
              <a:off x="3154191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/>
            <p:cNvSpPr/>
            <p:nvPr/>
          </p:nvSpPr>
          <p:spPr>
            <a:xfrm>
              <a:off x="4897390" y="285311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465" y="2502218"/>
              <a:ext cx="1464885" cy="1118303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496" y="2438763"/>
              <a:ext cx="1494397" cy="1173832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3116" y="2447354"/>
              <a:ext cx="1464885" cy="1118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204" y="2552837"/>
                  <a:ext cx="113138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箭號: 向右 20"/>
            <p:cNvSpPr/>
            <p:nvPr/>
          </p:nvSpPr>
          <p:spPr>
            <a:xfrm>
              <a:off x="6951574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8694773" y="2876761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776106" y="1455493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接點 23"/>
            <p:cNvCxnSpPr>
              <a:cxnSpLocks/>
            </p:cNvCxnSpPr>
            <p:nvPr/>
          </p:nvCxnSpPr>
          <p:spPr>
            <a:xfrm>
              <a:off x="2372907" y="194080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cxnSpLocks/>
            </p:cNvCxnSpPr>
            <p:nvPr/>
          </p:nvCxnSpPr>
          <p:spPr>
            <a:xfrm>
              <a:off x="2377826" y="1941424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cxnSpLocks/>
            </p:cNvCxnSpPr>
            <p:nvPr/>
          </p:nvCxnSpPr>
          <p:spPr>
            <a:xfrm>
              <a:off x="9947523" y="1924247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206" y="4778555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1736" y="4812875"/>
              <a:ext cx="1211723" cy="12388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678396" y="4932485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396" y="4932485"/>
                  <a:ext cx="1131382" cy="9456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箭號: 向右 31"/>
            <p:cNvSpPr/>
            <p:nvPr/>
          </p:nvSpPr>
          <p:spPr>
            <a:xfrm>
              <a:off x="3162766" y="52564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/>
            <p:cNvSpPr/>
            <p:nvPr/>
          </p:nvSpPr>
          <p:spPr>
            <a:xfrm>
              <a:off x="4905965" y="5256409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468129" y="5005441"/>
                  <a:ext cx="113138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129" y="5005441"/>
                  <a:ext cx="1131382" cy="9456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箭號: 向右 34"/>
            <p:cNvSpPr/>
            <p:nvPr/>
          </p:nvSpPr>
          <p:spPr>
            <a:xfrm>
              <a:off x="6951574" y="530031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8694773" y="530031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563" y="4779353"/>
              <a:ext cx="1021113" cy="12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直線接點 37"/>
            <p:cNvCxnSpPr>
              <a:cxnSpLocks/>
            </p:cNvCxnSpPr>
            <p:nvPr/>
          </p:nvCxnSpPr>
          <p:spPr>
            <a:xfrm>
              <a:off x="2372906" y="6554523"/>
              <a:ext cx="7562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4726916" y="6092859"/>
              <a:ext cx="278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線接點 39"/>
            <p:cNvCxnSpPr>
              <a:cxnSpLocks/>
            </p:cNvCxnSpPr>
            <p:nvPr/>
          </p:nvCxnSpPr>
          <p:spPr>
            <a:xfrm flipV="1">
              <a:off x="2404781" y="6064083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 flipV="1">
              <a:off x="9891340" y="6064083"/>
              <a:ext cx="0" cy="46885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6588628" y="3736233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628" y="3736233"/>
                  <a:ext cx="859865" cy="82957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箭號: 向右 44"/>
            <p:cNvSpPr/>
            <p:nvPr/>
          </p:nvSpPr>
          <p:spPr>
            <a:xfrm>
              <a:off x="7456406" y="399163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箭號: 向右 45"/>
            <p:cNvSpPr/>
            <p:nvPr/>
          </p:nvSpPr>
          <p:spPr>
            <a:xfrm rot="1874375">
              <a:off x="6119630" y="340625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4905966" y="3881320"/>
                  <a:ext cx="859865" cy="82957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966" y="3881320"/>
                  <a:ext cx="859865" cy="82957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箭號: 向右 48"/>
            <p:cNvSpPr/>
            <p:nvPr/>
          </p:nvSpPr>
          <p:spPr>
            <a:xfrm rot="13132344">
              <a:off x="5725662" y="4508880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箭號: 向右 50"/>
            <p:cNvSpPr/>
            <p:nvPr/>
          </p:nvSpPr>
          <p:spPr>
            <a:xfrm flipH="1">
              <a:off x="4410743" y="4093865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7857262" y="3798967"/>
              <a:ext cx="2836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scalar: belongs to domain Y or not</a:t>
              </a:r>
              <a:endParaRPr lang="zh-TW" altLang="en-US" sz="24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136204" y="3806815"/>
              <a:ext cx="23624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scalar: belongs to domain X or not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1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85C7-9674-6A4C-8DDA-173CFB6D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GANs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0070C0"/>
                    </a:solidFill>
                  </a:rPr>
                  <a:t>A generator </a:t>
                </a:r>
                <a:r>
                  <a:rPr lang="en-US" altLang="zh-TW" sz="2000" b="1" i="1" dirty="0">
                    <a:solidFill>
                      <a:srgbClr val="0070C0"/>
                    </a:solidFill>
                  </a:rPr>
                  <a:t>G</a:t>
                </a:r>
                <a:r>
                  <a:rPr lang="en-US" altLang="zh-TW" sz="2000" b="1" dirty="0">
                    <a:solidFill>
                      <a:srgbClr val="0070C0"/>
                    </a:solidFill>
                  </a:rPr>
                  <a:t> is a network.</a:t>
                </a:r>
                <a:r>
                  <a:rPr lang="en-US" altLang="zh-TW" sz="2000" dirty="0"/>
                  <a:t>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altLang="zh-TW" sz="2000" b="1" dirty="0">
                    <a:solidFill>
                      <a:srgbClr val="C00000"/>
                    </a:solidFill>
                  </a:rPr>
                  <a:t>How to compute the divergence? </a:t>
                </a:r>
                <a:endParaRPr lang="zh-TW" altLang="en-US" sz="2000" b="1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§"/>
                </a:pPr>
                <a:endParaRPr lang="zh-TW" altLang="en-US" sz="240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BEEE928-225C-5040-B120-A10947BF0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979" y="2098230"/>
                <a:ext cx="10688232" cy="4351338"/>
              </a:xfrm>
              <a:blipFill>
                <a:blip r:embed="rId2"/>
                <a:stretch>
                  <a:fillRect l="-35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37">
                <a:extLst>
                  <a:ext uri="{FF2B5EF4-FFF2-40B4-BE49-F238E27FC236}">
                    <a16:creationId xmlns:a16="http://schemas.microsoft.com/office/drawing/2014/main" id="{39DF9F63-52BF-994D-A2B3-F043C40EABF8}"/>
                  </a:ext>
                </a:extLst>
              </p:cNvPr>
              <p:cNvSpPr/>
              <p:nvPr/>
            </p:nvSpPr>
            <p:spPr>
              <a:xfrm>
                <a:off x="4781493" y="5631015"/>
                <a:ext cx="3999493" cy="573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𝑖𝑣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9" name="矩形 37">
                <a:extLst>
                  <a:ext uri="{FF2B5EF4-FFF2-40B4-BE49-F238E27FC236}">
                    <a16:creationId xmlns:a16="http://schemas.microsoft.com/office/drawing/2014/main" id="{39DF9F63-52BF-994D-A2B3-F043C40EA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493" y="5631015"/>
                <a:ext cx="3999493" cy="573490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EDDBAA9-5EF5-C742-B2CC-03E2E46C496C}"/>
              </a:ext>
            </a:extLst>
          </p:cNvPr>
          <p:cNvGrpSpPr/>
          <p:nvPr/>
        </p:nvGrpSpPr>
        <p:grpSpPr>
          <a:xfrm>
            <a:off x="1722500" y="2555085"/>
            <a:ext cx="8810456" cy="2797283"/>
            <a:chOff x="1722500" y="2480943"/>
            <a:chExt cx="8810456" cy="2797283"/>
          </a:xfrm>
        </p:grpSpPr>
        <p:pic>
          <p:nvPicPr>
            <p:cNvPr id="4" name="圖片 16">
              <a:extLst>
                <a:ext uri="{FF2B5EF4-FFF2-40B4-BE49-F238E27FC236}">
                  <a16:creationId xmlns:a16="http://schemas.microsoft.com/office/drawing/2014/main" id="{F07775FA-05D6-5244-87A6-F7CBF63C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963" y="2765107"/>
              <a:ext cx="1804554" cy="2189526"/>
            </a:xfrm>
            <a:prstGeom prst="rect">
              <a:avLst/>
            </a:prstGeom>
          </p:spPr>
        </p:pic>
        <p:pic>
          <p:nvPicPr>
            <p:cNvPr id="5" name="圖片 11">
              <a:extLst>
                <a:ext uri="{FF2B5EF4-FFF2-40B4-BE49-F238E27FC236}">
                  <a16:creationId xmlns:a16="http://schemas.microsoft.com/office/drawing/2014/main" id="{C04B70A7-756D-404F-9BFB-6C23D9B0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6743" y="3341876"/>
              <a:ext cx="929364" cy="916633"/>
            </a:xfrm>
            <a:prstGeom prst="rect">
              <a:avLst/>
            </a:prstGeom>
          </p:spPr>
        </p:pic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AABE4C7A-F7FD-C04E-B586-959B43E26819}"/>
                </a:ext>
              </a:extLst>
            </p:cNvPr>
            <p:cNvSpPr/>
            <p:nvPr/>
          </p:nvSpPr>
          <p:spPr>
            <a:xfrm>
              <a:off x="3593275" y="3116994"/>
              <a:ext cx="1743075" cy="136639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Generator </a:t>
              </a:r>
            </a:p>
            <a:p>
              <a:pPr algn="ctr"/>
              <a:r>
                <a:rPr lang="en-US" altLang="zh-TW" dirty="0"/>
                <a:t>Network </a:t>
              </a:r>
            </a:p>
            <a:p>
              <a:pPr algn="ctr"/>
              <a:r>
                <a:rPr lang="en-US" altLang="zh-TW" i="1" dirty="0"/>
                <a:t>G</a:t>
              </a:r>
              <a:endParaRPr lang="zh-TW" altLang="en-US" i="1"/>
            </a:p>
          </p:txBody>
        </p:sp>
        <p:sp>
          <p:nvSpPr>
            <p:cNvPr id="8" name="橢圓 4">
              <a:extLst>
                <a:ext uri="{FF2B5EF4-FFF2-40B4-BE49-F238E27FC236}">
                  <a16:creationId xmlns:a16="http://schemas.microsoft.com/office/drawing/2014/main" id="{1D8076B8-0DD6-F34F-8A7A-8807D30B444A}"/>
                </a:ext>
              </a:extLst>
            </p:cNvPr>
            <p:cNvSpPr/>
            <p:nvPr/>
          </p:nvSpPr>
          <p:spPr>
            <a:xfrm>
              <a:off x="2449575" y="370188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5">
              <a:extLst>
                <a:ext uri="{FF2B5EF4-FFF2-40B4-BE49-F238E27FC236}">
                  <a16:creationId xmlns:a16="http://schemas.microsoft.com/office/drawing/2014/main" id="{428C6B12-931F-1A48-ABD1-35CF795D55BD}"/>
                </a:ext>
              </a:extLst>
            </p:cNvPr>
            <p:cNvSpPr/>
            <p:nvPr/>
          </p:nvSpPr>
          <p:spPr>
            <a:xfrm>
              <a:off x="6201743" y="374066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/>
                <p:nvPr/>
              </p:nvSpPr>
              <p:spPr>
                <a:xfrm>
                  <a:off x="2365515" y="381462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/>
                </a:p>
              </p:txBody>
            </p:sp>
          </mc:Choice>
          <mc:Fallback xmlns="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A1402AC8-1354-3040-815A-58030ED2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515" y="3814627"/>
                  <a:ext cx="4079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/>
                <p:nvPr/>
              </p:nvSpPr>
              <p:spPr>
                <a:xfrm>
                  <a:off x="5071436" y="4525377"/>
                  <a:ext cx="1235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1" name="文字方塊 7">
                  <a:extLst>
                    <a:ext uri="{FF2B5EF4-FFF2-40B4-BE49-F238E27FC236}">
                      <a16:creationId xmlns:a16="http://schemas.microsoft.com/office/drawing/2014/main" id="{ACCBE09D-CE2B-1842-BBAF-B71C5BE75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36" y="4525377"/>
                  <a:ext cx="123508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id="{EE63179D-AC71-9246-9A26-875027028AFF}"/>
                </a:ext>
              </a:extLst>
            </p:cNvPr>
            <p:cNvCxnSpPr>
              <a:cxnSpLocks/>
            </p:cNvCxnSpPr>
            <p:nvPr/>
          </p:nvCxnSpPr>
          <p:spPr>
            <a:xfrm>
              <a:off x="2950027" y="3814626"/>
              <a:ext cx="5440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0">
              <a:extLst>
                <a:ext uri="{FF2B5EF4-FFF2-40B4-BE49-F238E27FC236}">
                  <a16:creationId xmlns:a16="http://schemas.microsoft.com/office/drawing/2014/main" id="{0D29D161-4955-6D49-A9D0-FB8346785C92}"/>
                </a:ext>
              </a:extLst>
            </p:cNvPr>
            <p:cNvCxnSpPr>
              <a:cxnSpLocks/>
            </p:cNvCxnSpPr>
            <p:nvPr/>
          </p:nvCxnSpPr>
          <p:spPr>
            <a:xfrm>
              <a:off x="5416114" y="3845356"/>
              <a:ext cx="6163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2">
              <a:extLst>
                <a:ext uri="{FF2B5EF4-FFF2-40B4-BE49-F238E27FC236}">
                  <a16:creationId xmlns:a16="http://schemas.microsoft.com/office/drawing/2014/main" id="{C10CC809-6302-2345-9E69-376D4A2039C2}"/>
                </a:ext>
              </a:extLst>
            </p:cNvPr>
            <p:cNvSpPr txBox="1"/>
            <p:nvPr/>
          </p:nvSpPr>
          <p:spPr>
            <a:xfrm>
              <a:off x="1722500" y="2713742"/>
              <a:ext cx="1663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Normal Distribution</a:t>
              </a:r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/>
                <p:nvPr/>
              </p:nvSpPr>
              <p:spPr>
                <a:xfrm>
                  <a:off x="6237761" y="2758159"/>
                  <a:ext cx="8620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5" name="文字方塊 17">
                  <a:extLst>
                    <a:ext uri="{FF2B5EF4-FFF2-40B4-BE49-F238E27FC236}">
                      <a16:creationId xmlns:a16="http://schemas.microsoft.com/office/drawing/2014/main" id="{F20FED55-8FAF-EB40-9921-F6A34FA4E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761" y="2758159"/>
                  <a:ext cx="86203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圖片 20">
              <a:extLst>
                <a:ext uri="{FF2B5EF4-FFF2-40B4-BE49-F238E27FC236}">
                  <a16:creationId xmlns:a16="http://schemas.microsoft.com/office/drawing/2014/main" id="{4311617D-CFAE-BE40-884B-A8D3BF5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3369" y="2480943"/>
              <a:ext cx="2529587" cy="260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/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000"/>
                </a:p>
              </p:txBody>
            </p:sp>
          </mc:Choice>
          <mc:Fallback xmlns="">
            <p:sp>
              <p:nvSpPr>
                <p:cNvPr id="17" name="文字方塊 21">
                  <a:extLst>
                    <a:ext uri="{FF2B5EF4-FFF2-40B4-BE49-F238E27FC236}">
                      <a16:creationId xmlns:a16="http://schemas.microsoft.com/office/drawing/2014/main" id="{A3805CEE-156F-C944-B16D-62C49122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449" y="2625312"/>
                  <a:ext cx="219407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左-右雙向 22">
              <a:extLst>
                <a:ext uri="{FF2B5EF4-FFF2-40B4-BE49-F238E27FC236}">
                  <a16:creationId xmlns:a16="http://schemas.microsoft.com/office/drawing/2014/main" id="{994F558B-1668-9544-9208-16C2F6883D3B}"/>
                </a:ext>
              </a:extLst>
            </p:cNvPr>
            <p:cNvSpPr/>
            <p:nvPr/>
          </p:nvSpPr>
          <p:spPr>
            <a:xfrm>
              <a:off x="7317797" y="3344574"/>
              <a:ext cx="1060184" cy="359816"/>
            </a:xfrm>
            <a:prstGeom prst="leftRightArrow">
              <a:avLst>
                <a:gd name="adj1" fmla="val 43131"/>
                <a:gd name="adj2" fmla="val 3969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27">
              <a:extLst>
                <a:ext uri="{FF2B5EF4-FFF2-40B4-BE49-F238E27FC236}">
                  <a16:creationId xmlns:a16="http://schemas.microsoft.com/office/drawing/2014/main" id="{FBED9129-EF39-824E-87C4-D8E8FF1756FC}"/>
                </a:ext>
              </a:extLst>
            </p:cNvPr>
            <p:cNvSpPr/>
            <p:nvPr/>
          </p:nvSpPr>
          <p:spPr>
            <a:xfrm>
              <a:off x="2260740" y="3554693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8">
              <a:extLst>
                <a:ext uri="{FF2B5EF4-FFF2-40B4-BE49-F238E27FC236}">
                  <a16:creationId xmlns:a16="http://schemas.microsoft.com/office/drawing/2014/main" id="{E3421F44-C5D7-5A4F-AFE1-4F266F4C4372}"/>
                </a:ext>
              </a:extLst>
            </p:cNvPr>
            <p:cNvSpPr/>
            <p:nvPr/>
          </p:nvSpPr>
          <p:spPr>
            <a:xfrm>
              <a:off x="2257105" y="38543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9">
              <a:extLst>
                <a:ext uri="{FF2B5EF4-FFF2-40B4-BE49-F238E27FC236}">
                  <a16:creationId xmlns:a16="http://schemas.microsoft.com/office/drawing/2014/main" id="{2A63DD74-EE7A-0E43-926E-DA6A604F0AA4}"/>
                </a:ext>
              </a:extLst>
            </p:cNvPr>
            <p:cNvSpPr/>
            <p:nvPr/>
          </p:nvSpPr>
          <p:spPr>
            <a:xfrm>
              <a:off x="2676684" y="3793917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30">
              <a:extLst>
                <a:ext uri="{FF2B5EF4-FFF2-40B4-BE49-F238E27FC236}">
                  <a16:creationId xmlns:a16="http://schemas.microsoft.com/office/drawing/2014/main" id="{F850F3E6-081F-C240-9438-401EF6F96875}"/>
                </a:ext>
              </a:extLst>
            </p:cNvPr>
            <p:cNvSpPr/>
            <p:nvPr/>
          </p:nvSpPr>
          <p:spPr>
            <a:xfrm>
              <a:off x="2614650" y="3524482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31">
              <a:extLst>
                <a:ext uri="{FF2B5EF4-FFF2-40B4-BE49-F238E27FC236}">
                  <a16:creationId xmlns:a16="http://schemas.microsoft.com/office/drawing/2014/main" id="{6FE20C01-D97E-D64A-8C41-B28EEFEE7696}"/>
                </a:ext>
              </a:extLst>
            </p:cNvPr>
            <p:cNvSpPr/>
            <p:nvPr/>
          </p:nvSpPr>
          <p:spPr>
            <a:xfrm>
              <a:off x="6096968" y="3344848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32">
              <a:extLst>
                <a:ext uri="{FF2B5EF4-FFF2-40B4-BE49-F238E27FC236}">
                  <a16:creationId xmlns:a16="http://schemas.microsoft.com/office/drawing/2014/main" id="{65086D2B-4A4A-704D-8FD2-DA52E188ABC4}"/>
                </a:ext>
              </a:extLst>
            </p:cNvPr>
            <p:cNvSpPr/>
            <p:nvPr/>
          </p:nvSpPr>
          <p:spPr>
            <a:xfrm>
              <a:off x="6400831" y="3506008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33">
              <a:extLst>
                <a:ext uri="{FF2B5EF4-FFF2-40B4-BE49-F238E27FC236}">
                  <a16:creationId xmlns:a16="http://schemas.microsoft.com/office/drawing/2014/main" id="{4CBC96D8-FE9B-E044-BA62-941DF0338613}"/>
                </a:ext>
              </a:extLst>
            </p:cNvPr>
            <p:cNvSpPr/>
            <p:nvPr/>
          </p:nvSpPr>
          <p:spPr>
            <a:xfrm>
              <a:off x="6890242" y="3261357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34">
              <a:extLst>
                <a:ext uri="{FF2B5EF4-FFF2-40B4-BE49-F238E27FC236}">
                  <a16:creationId xmlns:a16="http://schemas.microsoft.com/office/drawing/2014/main" id="{BA2C564D-B2F5-1E4C-8F6A-0A6C0B43A0F0}"/>
                </a:ext>
              </a:extLst>
            </p:cNvPr>
            <p:cNvSpPr/>
            <p:nvPr/>
          </p:nvSpPr>
          <p:spPr>
            <a:xfrm>
              <a:off x="6925338" y="3538375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/>
                <p:nvPr/>
              </p:nvSpPr>
              <p:spPr>
                <a:xfrm>
                  <a:off x="6093181" y="4939672"/>
                  <a:ext cx="3646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TW" sz="1600" dirty="0"/>
                    <a:t>: an image (a high-dimensional vector)</a:t>
                  </a:r>
                  <a:endParaRPr lang="zh-TW" altLang="en-US" sz="1600"/>
                </a:p>
              </p:txBody>
            </p:sp>
          </mc:Choice>
          <mc:Fallback xmlns="">
            <p:sp>
              <p:nvSpPr>
                <p:cNvPr id="32" name="文字方塊 35">
                  <a:extLst>
                    <a:ext uri="{FF2B5EF4-FFF2-40B4-BE49-F238E27FC236}">
                      <a16:creationId xmlns:a16="http://schemas.microsoft.com/office/drawing/2014/main" id="{7215DC0C-D8A3-1240-B812-59B7AAA57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181" y="4939672"/>
                  <a:ext cx="3646313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E1E24-4FBE-4143-ADCE-3B8667773B8D}"/>
                </a:ext>
              </a:extLst>
            </p:cNvPr>
            <p:cNvSpPr txBox="1"/>
            <p:nvPr/>
          </p:nvSpPr>
          <p:spPr>
            <a:xfrm>
              <a:off x="7222452" y="4073760"/>
              <a:ext cx="1294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Distance 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Divergence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6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disco GAN」的圖片搜尋結果">
            <a:extLst>
              <a:ext uri="{FF2B5EF4-FFF2-40B4-BE49-F238E27FC236}">
                <a16:creationId xmlns:a16="http://schemas.microsoft.com/office/drawing/2014/main" id="{FD6006BE-5562-44D7-AD41-AB3F3401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99" y="244369"/>
            <a:ext cx="4614983" cy="36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D8E0A0-B823-4511-9381-6F585268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19" y="2917468"/>
            <a:ext cx="5121292" cy="16687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D9F038-94DE-4575-86A6-D5EBD808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63" y="4852004"/>
            <a:ext cx="6546850" cy="16408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9583E2-E663-4AB1-AE57-D8D2FE68C6C0}"/>
              </a:ext>
            </a:extLst>
          </p:cNvPr>
          <p:cNvSpPr/>
          <p:nvPr/>
        </p:nvSpPr>
        <p:spPr>
          <a:xfrm>
            <a:off x="1715604" y="5345266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73F7A-EE7B-41C0-8620-4D00CC382513}"/>
              </a:ext>
            </a:extLst>
          </p:cNvPr>
          <p:cNvSpPr/>
          <p:nvPr/>
        </p:nvSpPr>
        <p:spPr>
          <a:xfrm>
            <a:off x="1760539" y="2103280"/>
            <a:ext cx="1848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Dual GAN</a:t>
            </a:r>
            <a:endParaRPr lang="zh-TW" altLang="en-US" sz="3200" b="1" i="1" u="sn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CF5756-D039-4173-9203-5E32D78D43DB}"/>
              </a:ext>
            </a:extLst>
          </p:cNvPr>
          <p:cNvSpPr/>
          <p:nvPr/>
        </p:nvSpPr>
        <p:spPr>
          <a:xfrm>
            <a:off x="4862099" y="329686"/>
            <a:ext cx="1958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Disco GAN</a:t>
            </a:r>
            <a:endParaRPr lang="zh-TW" altLang="en-US" sz="3200" b="1" i="1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7127CB-EE70-438D-80C9-AA0FE5ECF2C7}"/>
              </a:ext>
            </a:extLst>
          </p:cNvPr>
          <p:cNvSpPr/>
          <p:nvPr/>
        </p:nvSpPr>
        <p:spPr>
          <a:xfrm>
            <a:off x="7030577" y="644271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[Jun-Yan Zhu, et al., ICCV, 2017]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66A7F2-44C3-4BB2-ADDD-C926B789C502}"/>
              </a:ext>
            </a:extLst>
          </p:cNvPr>
          <p:cNvSpPr/>
          <p:nvPr/>
        </p:nvSpPr>
        <p:spPr>
          <a:xfrm>
            <a:off x="5744812" y="4177714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Zili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Yi, et al., ICCV, 2017] 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8A3819-55AB-446D-8AD5-A0F147B3D093}"/>
              </a:ext>
            </a:extLst>
          </p:cNvPr>
          <p:cNvSpPr/>
          <p:nvPr/>
        </p:nvSpPr>
        <p:spPr>
          <a:xfrm>
            <a:off x="4143750" y="1811446"/>
            <a:ext cx="1889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Taeksoo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Kim, et al., ICML, 2017]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22DCED-A0DE-486B-8FB2-5F9697520900}"/>
              </a:ext>
            </a:extLst>
          </p:cNvPr>
          <p:cNvSpPr txBox="1"/>
          <p:nvPr/>
        </p:nvSpPr>
        <p:spPr>
          <a:xfrm>
            <a:off x="1641109" y="244370"/>
            <a:ext cx="300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multiple domains, considering </a:t>
            </a:r>
            <a:r>
              <a:rPr lang="en-US" altLang="zh-TW" sz="2400" dirty="0" err="1"/>
              <a:t>starGAN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97DEBC-D8EB-4236-9AD9-95E96B8A4750}"/>
              </a:ext>
            </a:extLst>
          </p:cNvPr>
          <p:cNvSpPr/>
          <p:nvPr/>
        </p:nvSpPr>
        <p:spPr>
          <a:xfrm>
            <a:off x="1864830" y="966985"/>
            <a:ext cx="2556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en-US" altLang="zh-TW" dirty="0" err="1">
                <a:solidFill>
                  <a:srgbClr val="0000FF"/>
                </a:solidFill>
              </a:rPr>
              <a:t>Yunjey</a:t>
            </a:r>
            <a:r>
              <a:rPr lang="en-US" altLang="zh-TW" dirty="0">
                <a:solidFill>
                  <a:srgbClr val="0000FF"/>
                </a:solidFill>
              </a:rPr>
              <a:t> Choi,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26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6BC3A-97C3-4A84-A521-39B54EE0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Cycle Consistency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8489C-A0BF-4BAB-8C7C-A4A252F6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CycleGAN</a:t>
            </a:r>
            <a:r>
              <a:rPr lang="en-US" altLang="zh-TW" sz="2400" b="1" dirty="0">
                <a:solidFill>
                  <a:srgbClr val="0070C0"/>
                </a:solidFill>
              </a:rPr>
              <a:t>: a Master of Steganography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9EBD77-68CA-40D9-8C81-D7158D5CFB6B}"/>
              </a:ext>
            </a:extLst>
          </p:cNvPr>
          <p:cNvSpPr/>
          <p:nvPr/>
        </p:nvSpPr>
        <p:spPr>
          <a:xfrm>
            <a:off x="6469244" y="2285869"/>
            <a:ext cx="40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[Casey Chu, et al., NIPS workshop, 2017]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FA05E5-AF1F-434E-8E10-1AFD6782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87" y="3428999"/>
            <a:ext cx="2647950" cy="266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4B48FE-F2A0-4A18-B98B-D1935BD4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46" y="3424238"/>
            <a:ext cx="2638425" cy="26765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52D927-0CC3-4D9A-AAC2-9A3E6603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44" y="3424238"/>
            <a:ext cx="2705100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/>
              <p:nvPr/>
            </p:nvSpPr>
            <p:spPr>
              <a:xfrm>
                <a:off x="7062462" y="2736389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62" y="2736389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/>
              <p:nvPr/>
            </p:nvSpPr>
            <p:spPr>
              <a:xfrm>
                <a:off x="4085575" y="2816459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575" y="2816459"/>
                <a:ext cx="113138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45E07D0-2FD3-4F0C-91D1-8EECFAB6BB37}"/>
              </a:ext>
            </a:extLst>
          </p:cNvPr>
          <p:cNvSpPr/>
          <p:nvPr/>
        </p:nvSpPr>
        <p:spPr>
          <a:xfrm rot="19747538">
            <a:off x="2471665" y="5387953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9766DF-AB0F-4A62-8597-9ECCFBD2028F}"/>
              </a:ext>
            </a:extLst>
          </p:cNvPr>
          <p:cNvSpPr/>
          <p:nvPr/>
        </p:nvSpPr>
        <p:spPr>
          <a:xfrm rot="19747538">
            <a:off x="5311650" y="5387952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75E9BD-A94D-4622-8950-4AF4B250C8CE}"/>
              </a:ext>
            </a:extLst>
          </p:cNvPr>
          <p:cNvSpPr/>
          <p:nvPr/>
        </p:nvSpPr>
        <p:spPr>
          <a:xfrm rot="19747538">
            <a:off x="8307672" y="5387951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1D6E45-EFC5-4E16-BC48-E41406ABA4BC}"/>
              </a:ext>
            </a:extLst>
          </p:cNvPr>
          <p:cNvSpPr txBox="1"/>
          <p:nvPr/>
        </p:nvSpPr>
        <p:spPr>
          <a:xfrm>
            <a:off x="4348673" y="6105393"/>
            <a:ext cx="364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information is hidden.</a:t>
            </a:r>
            <a:endParaRPr lang="zh-TW" altLang="en-US" sz="2400" dirty="0"/>
          </a:p>
        </p:txBody>
      </p:sp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12941379-C99F-4943-9859-AD92275969EA}"/>
              </a:ext>
            </a:extLst>
          </p:cNvPr>
          <p:cNvSpPr/>
          <p:nvPr/>
        </p:nvSpPr>
        <p:spPr>
          <a:xfrm>
            <a:off x="3220063" y="3067051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箭號: 彎曲 16">
            <a:extLst>
              <a:ext uri="{FF2B5EF4-FFF2-40B4-BE49-F238E27FC236}">
                <a16:creationId xmlns:a16="http://schemas.microsoft.com/office/drawing/2014/main" id="{15868CF9-D018-4DFB-BF35-6AA1E95CA73F}"/>
              </a:ext>
            </a:extLst>
          </p:cNvPr>
          <p:cNvSpPr/>
          <p:nvPr/>
        </p:nvSpPr>
        <p:spPr>
          <a:xfrm>
            <a:off x="6224875" y="3009224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箭號: 彎曲 17">
            <a:extLst>
              <a:ext uri="{FF2B5EF4-FFF2-40B4-BE49-F238E27FC236}">
                <a16:creationId xmlns:a16="http://schemas.microsoft.com/office/drawing/2014/main" id="{8C30D3EF-48B7-4F6C-97FF-65E86754BF57}"/>
              </a:ext>
            </a:extLst>
          </p:cNvPr>
          <p:cNvSpPr/>
          <p:nvPr/>
        </p:nvSpPr>
        <p:spPr>
          <a:xfrm rot="5400000">
            <a:off x="5155961" y="3253635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箭號: 彎曲 18">
            <a:extLst>
              <a:ext uri="{FF2B5EF4-FFF2-40B4-BE49-F238E27FC236}">
                <a16:creationId xmlns:a16="http://schemas.microsoft.com/office/drawing/2014/main" id="{97271B49-4F86-4AE5-8DE5-ABDB76198558}"/>
              </a:ext>
            </a:extLst>
          </p:cNvPr>
          <p:cNvSpPr/>
          <p:nvPr/>
        </p:nvSpPr>
        <p:spPr>
          <a:xfrm rot="5400000">
            <a:off x="8108635" y="3193408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23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Approach 1: Direct Transformation</a:t>
            </a: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altLang="zh-TW" sz="2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zh-TW" sz="2400" b="1" dirty="0">
                <a:solidFill>
                  <a:srgbClr val="0070C0"/>
                </a:solidFill>
              </a:rPr>
              <a:t>Approach 2: Projection to Common Space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DE4374-20EA-1C47-A371-3B8E53876D70}"/>
              </a:ext>
            </a:extLst>
          </p:cNvPr>
          <p:cNvGrpSpPr/>
          <p:nvPr/>
        </p:nvGrpSpPr>
        <p:grpSpPr>
          <a:xfrm>
            <a:off x="2313965" y="2287366"/>
            <a:ext cx="8047428" cy="1381351"/>
            <a:chOff x="2313965" y="2287366"/>
            <a:chExt cx="8047428" cy="13813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0630C9-CF17-4B0E-B125-0F527E0D8B92}"/>
                </a:ext>
              </a:extLst>
            </p:cNvPr>
            <p:cNvSpPr/>
            <p:nvPr/>
          </p:nvSpPr>
          <p:spPr>
            <a:xfrm>
              <a:off x="6455724" y="2340781"/>
              <a:ext cx="1473573" cy="106659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?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/>
                <p:nvPr/>
              </p:nvSpPr>
              <p:spPr>
                <a:xfrm>
                  <a:off x="4502392" y="2406415"/>
                  <a:ext cx="1356852" cy="945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D834A3E-B2C7-4782-A8CF-FF0123067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392" y="2406415"/>
                  <a:ext cx="1356852" cy="945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3662682-2422-45DC-9A55-455AD530966F}"/>
                </a:ext>
              </a:extLst>
            </p:cNvPr>
            <p:cNvSpPr/>
            <p:nvPr/>
          </p:nvSpPr>
          <p:spPr>
            <a:xfrm>
              <a:off x="3985837" y="264390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C3DBB7D3-C0FF-4D1A-9525-9FBF0F87A099}"/>
                </a:ext>
              </a:extLst>
            </p:cNvPr>
            <p:cNvSpPr/>
            <p:nvPr/>
          </p:nvSpPr>
          <p:spPr>
            <a:xfrm>
              <a:off x="5903851" y="2643902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EC9D73-6391-43E5-AC4F-A55875E14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2111" y="2293005"/>
              <a:ext cx="1464885" cy="111830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B137058-286C-4253-AD9C-76CA3F6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900" y="2287366"/>
              <a:ext cx="1494397" cy="117383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D44ECCD-76FC-41CD-A504-E67C7288A23B}"/>
                </a:ext>
              </a:extLst>
            </p:cNvPr>
            <p:cNvSpPr txBox="1"/>
            <p:nvPr/>
          </p:nvSpPr>
          <p:spPr>
            <a:xfrm>
              <a:off x="2313965" y="3326282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Domain X</a:t>
              </a:r>
              <a:endParaRPr lang="zh-TW" altLang="en-US" sz="1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EED212B-9EE4-48A3-8FFC-84A5DE485DD4}"/>
                </a:ext>
              </a:extLst>
            </p:cNvPr>
            <p:cNvSpPr txBox="1"/>
            <p:nvPr/>
          </p:nvSpPr>
          <p:spPr>
            <a:xfrm>
              <a:off x="6291510" y="3360940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Domain Y</a:t>
              </a:r>
              <a:endParaRPr lang="zh-TW" altLang="en-US" sz="1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75A37C-9DCF-4BA7-BDFB-4B4579350BEE}"/>
                </a:ext>
              </a:extLst>
            </p:cNvPr>
            <p:cNvSpPr txBox="1"/>
            <p:nvPr/>
          </p:nvSpPr>
          <p:spPr>
            <a:xfrm>
              <a:off x="8255007" y="2443454"/>
              <a:ext cx="2106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For texture or color change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3488BC-9EFA-B44A-8CDC-BAB751C64294}"/>
              </a:ext>
            </a:extLst>
          </p:cNvPr>
          <p:cNvGrpSpPr/>
          <p:nvPr/>
        </p:nvGrpSpPr>
        <p:grpSpPr>
          <a:xfrm>
            <a:off x="1711790" y="4331283"/>
            <a:ext cx="10195632" cy="1980616"/>
            <a:chOff x="1711790" y="4331283"/>
            <a:chExt cx="10195632" cy="19806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/>
                <p:nvPr/>
              </p:nvSpPr>
              <p:spPr>
                <a:xfrm>
                  <a:off x="3667015" y="4510124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𝐸𝑁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7B12EB1-B555-4437-8DA0-0C7C84FB8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015" y="4510124"/>
                  <a:ext cx="1356852" cy="945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/>
                <p:nvPr/>
              </p:nvSpPr>
              <p:spPr>
                <a:xfrm>
                  <a:off x="6831778" y="4480920"/>
                  <a:ext cx="1356852" cy="945685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𝐷𝐸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8CCF557-16A1-407B-A6E2-4C6568728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778" y="4480920"/>
                  <a:ext cx="1356852" cy="945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8733C87-D362-4C23-A7F3-59C651D4D1B9}"/>
                </a:ext>
              </a:extLst>
            </p:cNvPr>
            <p:cNvSpPr txBox="1"/>
            <p:nvPr/>
          </p:nvSpPr>
          <p:spPr>
            <a:xfrm>
              <a:off x="3365727" y="5432052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Encoder of domain X</a:t>
              </a:r>
              <a:endParaRPr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BB8DF0-B423-4CD9-BFC9-2B149A703D74}"/>
                </a:ext>
              </a:extLst>
            </p:cNvPr>
            <p:cNvSpPr txBox="1"/>
            <p:nvPr/>
          </p:nvSpPr>
          <p:spPr>
            <a:xfrm>
              <a:off x="6530489" y="5416467"/>
              <a:ext cx="1959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Decoder of domain Y</a:t>
              </a:r>
              <a:endParaRPr lang="zh-TW" altLang="en-US" sz="16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42E74C1-32FE-4A72-A0B5-49DC9D63B26F}"/>
                </a:ext>
              </a:extLst>
            </p:cNvPr>
            <p:cNvSpPr txBox="1"/>
            <p:nvPr/>
          </p:nvSpPr>
          <p:spPr>
            <a:xfrm>
              <a:off x="6664631" y="5928703"/>
              <a:ext cx="5242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Larger change, only keep the semantics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2BD1022-9A67-46F2-89ED-14AF063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560" y="4510124"/>
              <a:ext cx="943634" cy="9369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2" descr="「新八」的圖片搜尋結果">
              <a:extLst>
                <a:ext uri="{FF2B5EF4-FFF2-40B4-BE49-F238E27FC236}">
                  <a16:creationId xmlns:a16="http://schemas.microsoft.com/office/drawing/2014/main" id="{EF31939D-9356-43BA-A36E-AD6FA68E5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873" y="4449273"/>
              <a:ext cx="868408" cy="1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A0BD62F3-C622-406F-8C0C-1DA535DF17B5}"/>
                </a:ext>
              </a:extLst>
            </p:cNvPr>
            <p:cNvSpPr/>
            <p:nvPr/>
          </p:nvSpPr>
          <p:spPr>
            <a:xfrm>
              <a:off x="3151375" y="4816208"/>
              <a:ext cx="471948" cy="3687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13CF45BF-A558-4E69-AA6F-B63736570811}"/>
                </a:ext>
              </a:extLst>
            </p:cNvPr>
            <p:cNvSpPr/>
            <p:nvPr/>
          </p:nvSpPr>
          <p:spPr>
            <a:xfrm>
              <a:off x="5042159" y="4837306"/>
              <a:ext cx="728555" cy="3476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532D0B0-0252-4A91-9C41-C5F4418DCF04}"/>
                </a:ext>
              </a:extLst>
            </p:cNvPr>
            <p:cNvSpPr/>
            <p:nvPr/>
          </p:nvSpPr>
          <p:spPr>
            <a:xfrm>
              <a:off x="6133179" y="4837222"/>
              <a:ext cx="710986" cy="3101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2C8A89D-B773-4FB0-9490-2B780DDF8FA7}"/>
                </a:ext>
              </a:extLst>
            </p:cNvPr>
            <p:cNvSpPr/>
            <p:nvPr/>
          </p:nvSpPr>
          <p:spPr>
            <a:xfrm>
              <a:off x="8227220" y="4808102"/>
              <a:ext cx="471948" cy="34594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7DD866-905E-435C-A500-8077B14CD867}"/>
                </a:ext>
              </a:extLst>
            </p:cNvPr>
            <p:cNvSpPr txBox="1"/>
            <p:nvPr/>
          </p:nvSpPr>
          <p:spPr>
            <a:xfrm>
              <a:off x="8316224" y="5540506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Y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FA437C7-93C0-4521-B573-02756B943742}"/>
                </a:ext>
              </a:extLst>
            </p:cNvPr>
            <p:cNvSpPr txBox="1"/>
            <p:nvPr/>
          </p:nvSpPr>
          <p:spPr>
            <a:xfrm>
              <a:off x="1711790" y="5459710"/>
              <a:ext cx="1781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Domain X</a:t>
              </a:r>
              <a:endParaRPr lang="zh-TW" altLang="en-US" sz="12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7D6B25-D858-4B90-B994-900603CD9D60}"/>
                </a:ext>
              </a:extLst>
            </p:cNvPr>
            <p:cNvSpPr/>
            <p:nvPr/>
          </p:nvSpPr>
          <p:spPr>
            <a:xfrm>
              <a:off x="5837420" y="4525626"/>
              <a:ext cx="229055" cy="9456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60C052-7901-4A05-8D82-46F7551FE9F7}"/>
                </a:ext>
              </a:extLst>
            </p:cNvPr>
            <p:cNvSpPr txBox="1"/>
            <p:nvPr/>
          </p:nvSpPr>
          <p:spPr>
            <a:xfrm>
              <a:off x="5278133" y="5419516"/>
              <a:ext cx="135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Face</a:t>
              </a:r>
            </a:p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Attribute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4806B29-4227-4B7E-B15E-ADBFAAD507E0}"/>
                </a:ext>
              </a:extLst>
            </p:cNvPr>
            <p:cNvSpPr/>
            <p:nvPr/>
          </p:nvSpPr>
          <p:spPr>
            <a:xfrm>
              <a:off x="1925832" y="4331283"/>
              <a:ext cx="8494493" cy="19806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6388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3197360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7422291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2498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6510705" y="4476698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981068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26860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26860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893284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893284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3313769" y="19828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3313769" y="335821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8360272" y="199073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8360272" y="336607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5340871" y="227628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6394084" y="317269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5339273" y="31140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6338930" y="225473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9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2" descr="「新八」的圖片搜尋結果">
            <a:extLst>
              <a:ext uri="{FF2B5EF4-FFF2-40B4-BE49-F238E27FC236}">
                <a16:creationId xmlns:a16="http://schemas.microsoft.com/office/drawing/2014/main" id="{B799A436-0933-429A-B2BD-D6B22759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30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3313769" y="246359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7042803" y="385436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5230881" y="2459227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>
            <a:off x="6396736" y="3265400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7207EF2-C6B7-44DD-A41F-9F00500380F5}"/>
              </a:ext>
            </a:extLst>
          </p:cNvPr>
          <p:cNvSpPr txBox="1"/>
          <p:nvPr/>
        </p:nvSpPr>
        <p:spPr>
          <a:xfrm>
            <a:off x="5422347" y="3470576"/>
            <a:ext cx="135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Face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Attribute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B423F0-ED25-493F-AD5D-2C1767B8C4FC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2D417F0-D86E-4772-BB53-5FFAE1FBDD53}"/>
              </a:ext>
            </a:extLst>
          </p:cNvPr>
          <p:cNvSpPr/>
          <p:nvPr/>
        </p:nvSpPr>
        <p:spPr>
          <a:xfrm>
            <a:off x="1706522" y="695958"/>
            <a:ext cx="1124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Target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7631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3197360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7422291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2498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6510705" y="4476698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1729497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43" y="3097133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3091764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8" y="1713818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981068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26860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26860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8932841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8932840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3313769" y="19828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3313769" y="335821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8360272" y="199073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8360272" y="336607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5340871" y="227628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6394084" y="317269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5339273" y="31140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6338930" y="225473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9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3364073" y="234781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6939017" y="2378370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5281185" y="2343447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6300360" y="2377545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61" y="1681184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E6F5787-CAFE-4980-BA90-203D3CF7B111}"/>
              </a:ext>
            </a:extLst>
          </p:cNvPr>
          <p:cNvCxnSpPr>
            <a:cxnSpLocks/>
          </p:cNvCxnSpPr>
          <p:nvPr/>
        </p:nvCxnSpPr>
        <p:spPr>
          <a:xfrm flipV="1">
            <a:off x="3386932" y="3774011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5170CE1-D15D-46BA-B781-EB1DE80C57F8}"/>
              </a:ext>
            </a:extLst>
          </p:cNvPr>
          <p:cNvCxnSpPr>
            <a:cxnSpLocks/>
          </p:cNvCxnSpPr>
          <p:nvPr/>
        </p:nvCxnSpPr>
        <p:spPr>
          <a:xfrm flipV="1">
            <a:off x="6961876" y="3743460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551A58B-FE30-4DDF-938F-CFEBC1D6D454}"/>
              </a:ext>
            </a:extLst>
          </p:cNvPr>
          <p:cNvCxnSpPr>
            <a:cxnSpLocks/>
          </p:cNvCxnSpPr>
          <p:nvPr/>
        </p:nvCxnSpPr>
        <p:spPr>
          <a:xfrm flipV="1">
            <a:off x="5304044" y="3182552"/>
            <a:ext cx="663639" cy="595833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7F24034-E7C0-40D4-AD92-F1ED3C306D22}"/>
              </a:ext>
            </a:extLst>
          </p:cNvPr>
          <p:cNvCxnSpPr>
            <a:cxnSpLocks/>
          </p:cNvCxnSpPr>
          <p:nvPr/>
        </p:nvCxnSpPr>
        <p:spPr>
          <a:xfrm>
            <a:off x="6323219" y="3163442"/>
            <a:ext cx="620558" cy="580845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4003818" y="883152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721943" y="1301002"/>
            <a:ext cx="6755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721942" y="1301003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9477545" y="1301003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30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86" y="2958389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49D8885-01B7-4AAE-8535-46E16281BDA5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42D8202-6278-435D-8ED4-29DFB32947FD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40212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44768" y="2341701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5355464" y="3225413"/>
            <a:ext cx="2216896" cy="580845"/>
            <a:chOff x="4299604" y="3250621"/>
            <a:chExt cx="2216896" cy="580845"/>
          </a:xfrm>
        </p:grpSpPr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7750DE-2CF4-46EC-A68D-364419830638}"/>
              </a:ext>
            </a:extLst>
          </p:cNvPr>
          <p:cNvSpPr txBox="1"/>
          <p:nvPr/>
        </p:nvSpPr>
        <p:spPr>
          <a:xfrm>
            <a:off x="2184173" y="5033022"/>
            <a:ext cx="724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Because we train two auto-encoders separately …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3341918" y="5595155"/>
            <a:ext cx="688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images with the same attribute may not project to the same position in the latent space.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5459B7-324A-403A-AB4D-017046932B38}"/>
              </a:ext>
            </a:extLst>
          </p:cNvPr>
          <p:cNvSpPr txBox="1"/>
          <p:nvPr/>
        </p:nvSpPr>
        <p:spPr>
          <a:xfrm>
            <a:off x="3217104" y="4146182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0999F78F-6798-41A8-9428-7425071249EA}"/>
              </a:ext>
            </a:extLst>
          </p:cNvPr>
          <p:cNvCxnSpPr>
            <a:cxnSpLocks/>
          </p:cNvCxnSpPr>
          <p:nvPr/>
        </p:nvCxnSpPr>
        <p:spPr>
          <a:xfrm>
            <a:off x="2267827" y="4578027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81228FC2-2B44-4732-A470-5A355BFF6998}"/>
              </a:ext>
            </a:extLst>
          </p:cNvPr>
          <p:cNvCxnSpPr>
            <a:cxnSpLocks/>
          </p:cNvCxnSpPr>
          <p:nvPr/>
        </p:nvCxnSpPr>
        <p:spPr>
          <a:xfrm flipV="1">
            <a:off x="2267827" y="4253568"/>
            <a:ext cx="0" cy="32446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A4A9A3B-7847-47E7-B26C-1E0CC456C949}"/>
              </a:ext>
            </a:extLst>
          </p:cNvPr>
          <p:cNvCxnSpPr>
            <a:cxnSpLocks/>
          </p:cNvCxnSpPr>
          <p:nvPr/>
        </p:nvCxnSpPr>
        <p:spPr>
          <a:xfrm flipH="1" flipV="1">
            <a:off x="8085075" y="4245625"/>
            <a:ext cx="0" cy="2985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0B1B18E3-5E24-4326-9048-F96647C96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56" y="3098375"/>
            <a:ext cx="1113396" cy="1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 animBg="1"/>
      <p:bldP spid="68" grpId="0" animBg="1"/>
      <p:bldP spid="69" grpId="0" animBg="1"/>
      <p:bldP spid="70" grpId="0" animBg="1"/>
      <p:bldP spid="72" grpId="0"/>
      <p:bldP spid="7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E4580D5D-6713-48D2-8263-EAD05F81A687}"/>
              </a:ext>
            </a:extLst>
          </p:cNvPr>
          <p:cNvSpPr/>
          <p:nvPr/>
        </p:nvSpPr>
        <p:spPr>
          <a:xfrm>
            <a:off x="6946135" y="1886512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2429412" y="5178602"/>
            <a:ext cx="755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Sharing the parameters of encoders and decoders</a:t>
            </a:r>
            <a:endParaRPr lang="zh-TW" altLang="en-US" sz="28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E30BE30-0063-4CF1-8648-CC8254BF8490}"/>
              </a:ext>
            </a:extLst>
          </p:cNvPr>
          <p:cNvSpPr/>
          <p:nvPr/>
        </p:nvSpPr>
        <p:spPr>
          <a:xfrm>
            <a:off x="2810329" y="1923666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7654E70-51DE-4258-8FA0-CC78FF790755}"/>
              </a:ext>
            </a:extLst>
          </p:cNvPr>
          <p:cNvSpPr/>
          <p:nvPr/>
        </p:nvSpPr>
        <p:spPr>
          <a:xfrm>
            <a:off x="2829675" y="3281339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7C2E25-9601-43A8-A8F7-E5DEE0EAAC72}"/>
              </a:ext>
            </a:extLst>
          </p:cNvPr>
          <p:cNvSpPr/>
          <p:nvPr/>
        </p:nvSpPr>
        <p:spPr>
          <a:xfrm>
            <a:off x="6019168" y="265776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F4E79C86-1FAA-4F24-80D9-A39B2F040C41}"/>
              </a:ext>
            </a:extLst>
          </p:cNvPr>
          <p:cNvSpPr/>
          <p:nvPr/>
        </p:nvSpPr>
        <p:spPr>
          <a:xfrm rot="2701164">
            <a:off x="5378971" y="2470453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36BA3FDE-CE29-42EF-B83F-8B7B142D3B80}"/>
              </a:ext>
            </a:extLst>
          </p:cNvPr>
          <p:cNvSpPr/>
          <p:nvPr/>
        </p:nvSpPr>
        <p:spPr>
          <a:xfrm rot="2701164">
            <a:off x="6432184" y="3366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9B8039C6-3A8E-4CCA-8F84-17B9A7F5E507}"/>
              </a:ext>
            </a:extLst>
          </p:cNvPr>
          <p:cNvSpPr/>
          <p:nvPr/>
        </p:nvSpPr>
        <p:spPr>
          <a:xfrm rot="18882259">
            <a:off x="5377373" y="33082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D5000B4C-5E9B-4C00-A3D9-8559588E00DA}"/>
              </a:ext>
            </a:extLst>
          </p:cNvPr>
          <p:cNvSpPr/>
          <p:nvPr/>
        </p:nvSpPr>
        <p:spPr>
          <a:xfrm rot="18882259">
            <a:off x="6377030" y="244890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/>
              <p:nvPr/>
            </p:nvSpPr>
            <p:spPr>
              <a:xfrm>
                <a:off x="3633658" y="1403101"/>
                <a:ext cx="917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8" y="1403101"/>
                <a:ext cx="91768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/>
              <p:nvPr/>
            </p:nvSpPr>
            <p:spPr>
              <a:xfrm>
                <a:off x="3646107" y="4458403"/>
                <a:ext cx="9080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07" y="4458403"/>
                <a:ext cx="908069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/>
              <p:nvPr/>
            </p:nvSpPr>
            <p:spPr>
              <a:xfrm>
                <a:off x="7693765" y="1391597"/>
                <a:ext cx="9137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65" y="1391597"/>
                <a:ext cx="91377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/>
              <p:nvPr/>
            </p:nvSpPr>
            <p:spPr>
              <a:xfrm>
                <a:off x="7693766" y="4434780"/>
                <a:ext cx="904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66" y="4434780"/>
                <a:ext cx="9041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CBF2E80-0329-4B36-AEDB-790EF8698047}"/>
              </a:ext>
            </a:extLst>
          </p:cNvPr>
          <p:cNvSpPr/>
          <p:nvPr/>
        </p:nvSpPr>
        <p:spPr>
          <a:xfrm>
            <a:off x="4970547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6DBB282-9C01-444D-9716-755FFD75A986}"/>
              </a:ext>
            </a:extLst>
          </p:cNvPr>
          <p:cNvSpPr/>
          <p:nvPr/>
        </p:nvSpPr>
        <p:spPr>
          <a:xfrm>
            <a:off x="4295962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40155F-C59B-4E93-BFF7-4539ED6A6DE9}"/>
              </a:ext>
            </a:extLst>
          </p:cNvPr>
          <p:cNvSpPr/>
          <p:nvPr/>
        </p:nvSpPr>
        <p:spPr>
          <a:xfrm>
            <a:off x="3632566" y="207675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03FC03C-F1FF-4E5A-8F7F-6961CF92702B}"/>
              </a:ext>
            </a:extLst>
          </p:cNvPr>
          <p:cNvSpPr/>
          <p:nvPr/>
        </p:nvSpPr>
        <p:spPr>
          <a:xfrm>
            <a:off x="2974944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49B268-470E-4538-9E92-CA4A14053807}"/>
              </a:ext>
            </a:extLst>
          </p:cNvPr>
          <p:cNvCxnSpPr/>
          <p:nvPr/>
        </p:nvCxnSpPr>
        <p:spPr>
          <a:xfrm>
            <a:off x="2484891" y="25024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BD5B47F-CD7E-4ECF-B4EB-1044EB603E1B}"/>
              </a:ext>
            </a:extLst>
          </p:cNvPr>
          <p:cNvCxnSpPr/>
          <p:nvPr/>
        </p:nvCxnSpPr>
        <p:spPr>
          <a:xfrm>
            <a:off x="4480494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EE0C415-9CE7-4D61-B9E3-6A1A93B73B75}"/>
              </a:ext>
            </a:extLst>
          </p:cNvPr>
          <p:cNvCxnSpPr/>
          <p:nvPr/>
        </p:nvCxnSpPr>
        <p:spPr>
          <a:xfrm>
            <a:off x="3808286" y="250567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58905239-CFBA-4684-8FFD-336265C24085}"/>
              </a:ext>
            </a:extLst>
          </p:cNvPr>
          <p:cNvCxnSpPr/>
          <p:nvPr/>
        </p:nvCxnSpPr>
        <p:spPr>
          <a:xfrm>
            <a:off x="3134992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36EAE048-7296-448D-B6B9-AA67091C51D8}"/>
              </a:ext>
            </a:extLst>
          </p:cNvPr>
          <p:cNvSpPr/>
          <p:nvPr/>
        </p:nvSpPr>
        <p:spPr>
          <a:xfrm>
            <a:off x="2974944" y="344131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49D3DE40-8A82-4FC1-9BE4-6E6003FD20BF}"/>
              </a:ext>
            </a:extLst>
          </p:cNvPr>
          <p:cNvCxnSpPr/>
          <p:nvPr/>
        </p:nvCxnSpPr>
        <p:spPr>
          <a:xfrm>
            <a:off x="2484891" y="3860416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26B90B97-B89D-4857-8857-FCB86E343D25}"/>
              </a:ext>
            </a:extLst>
          </p:cNvPr>
          <p:cNvCxnSpPr/>
          <p:nvPr/>
        </p:nvCxnSpPr>
        <p:spPr>
          <a:xfrm>
            <a:off x="4480494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DB90E8B-D606-4EB4-94FF-C12F767D1E9A}"/>
              </a:ext>
            </a:extLst>
          </p:cNvPr>
          <p:cNvCxnSpPr/>
          <p:nvPr/>
        </p:nvCxnSpPr>
        <p:spPr>
          <a:xfrm>
            <a:off x="3808286" y="386360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547F2A3B-EC01-477E-A298-871B6E463FE3}"/>
              </a:ext>
            </a:extLst>
          </p:cNvPr>
          <p:cNvCxnSpPr/>
          <p:nvPr/>
        </p:nvCxnSpPr>
        <p:spPr>
          <a:xfrm>
            <a:off x="3134992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9F38DB75-7C60-488E-9A9C-C26C5737B3F1}"/>
              </a:ext>
            </a:extLst>
          </p:cNvPr>
          <p:cNvSpPr/>
          <p:nvPr/>
        </p:nvSpPr>
        <p:spPr>
          <a:xfrm>
            <a:off x="4970547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366D42C-ABA5-43D0-943D-84822BEF2F66}"/>
              </a:ext>
            </a:extLst>
          </p:cNvPr>
          <p:cNvSpPr/>
          <p:nvPr/>
        </p:nvSpPr>
        <p:spPr>
          <a:xfrm>
            <a:off x="4295962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52D1C73-0ED5-45F3-BB90-9CE755AD348E}"/>
              </a:ext>
            </a:extLst>
          </p:cNvPr>
          <p:cNvSpPr/>
          <p:nvPr/>
        </p:nvSpPr>
        <p:spPr>
          <a:xfrm>
            <a:off x="3632566" y="345309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B7F5CEFF-5103-4206-87B7-B8077A95F50F}"/>
              </a:ext>
            </a:extLst>
          </p:cNvPr>
          <p:cNvCxnSpPr>
            <a:cxnSpLocks/>
          </p:cNvCxnSpPr>
          <p:nvPr/>
        </p:nvCxnSpPr>
        <p:spPr>
          <a:xfrm>
            <a:off x="4698668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B1C2B45F-9318-4F45-845A-534543978485}"/>
              </a:ext>
            </a:extLst>
          </p:cNvPr>
          <p:cNvCxnSpPr>
            <a:cxnSpLocks/>
          </p:cNvCxnSpPr>
          <p:nvPr/>
        </p:nvCxnSpPr>
        <p:spPr>
          <a:xfrm>
            <a:off x="4048972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F522A22-19DF-4870-8478-34D59203D235}"/>
              </a:ext>
            </a:extLst>
          </p:cNvPr>
          <p:cNvSpPr/>
          <p:nvPr/>
        </p:nvSpPr>
        <p:spPr>
          <a:xfrm>
            <a:off x="9059269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130CD3-7069-4D0B-BAEB-0AE8D5B8E337}"/>
              </a:ext>
            </a:extLst>
          </p:cNvPr>
          <p:cNvSpPr/>
          <p:nvPr/>
        </p:nvSpPr>
        <p:spPr>
          <a:xfrm>
            <a:off x="8384684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7EB7376-C424-47E1-B58C-EE83BC5DD099}"/>
              </a:ext>
            </a:extLst>
          </p:cNvPr>
          <p:cNvSpPr/>
          <p:nvPr/>
        </p:nvSpPr>
        <p:spPr>
          <a:xfrm>
            <a:off x="7721288" y="202906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E3734679-C84B-47CF-874D-013B084A4DCD}"/>
              </a:ext>
            </a:extLst>
          </p:cNvPr>
          <p:cNvSpPr/>
          <p:nvPr/>
        </p:nvSpPr>
        <p:spPr>
          <a:xfrm>
            <a:off x="7063666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A5109B31-C23B-4835-A403-5C0A6E530E2D}"/>
              </a:ext>
            </a:extLst>
          </p:cNvPr>
          <p:cNvCxnSpPr/>
          <p:nvPr/>
        </p:nvCxnSpPr>
        <p:spPr>
          <a:xfrm>
            <a:off x="8569216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4770379-B65B-472D-80DF-88ACCB3EE3D0}"/>
              </a:ext>
            </a:extLst>
          </p:cNvPr>
          <p:cNvCxnSpPr/>
          <p:nvPr/>
        </p:nvCxnSpPr>
        <p:spPr>
          <a:xfrm>
            <a:off x="7897008" y="245798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52103D66-9021-424D-A4E8-F6CC27C27A9A}"/>
              </a:ext>
            </a:extLst>
          </p:cNvPr>
          <p:cNvCxnSpPr/>
          <p:nvPr/>
        </p:nvCxnSpPr>
        <p:spPr>
          <a:xfrm>
            <a:off x="7223714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BC736F2B-F1B7-4963-B1AF-2078A0141070}"/>
              </a:ext>
            </a:extLst>
          </p:cNvPr>
          <p:cNvCxnSpPr/>
          <p:nvPr/>
        </p:nvCxnSpPr>
        <p:spPr>
          <a:xfrm>
            <a:off x="9216392" y="245479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04F556D-55D8-444C-A41F-B2CEC940F04E}"/>
              </a:ext>
            </a:extLst>
          </p:cNvPr>
          <p:cNvSpPr/>
          <p:nvPr/>
        </p:nvSpPr>
        <p:spPr>
          <a:xfrm>
            <a:off x="6956105" y="3281339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15EF89-DF17-4EEE-B364-C93B20AB5BE1}"/>
              </a:ext>
            </a:extLst>
          </p:cNvPr>
          <p:cNvSpPr/>
          <p:nvPr/>
        </p:nvSpPr>
        <p:spPr>
          <a:xfrm>
            <a:off x="7074807" y="341627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73013B79-A35A-4210-A8FB-BDBE8C1977A0}"/>
              </a:ext>
            </a:extLst>
          </p:cNvPr>
          <p:cNvCxnSpPr/>
          <p:nvPr/>
        </p:nvCxnSpPr>
        <p:spPr>
          <a:xfrm>
            <a:off x="8580357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F6151479-BA72-477D-BDBD-37421265612D}"/>
              </a:ext>
            </a:extLst>
          </p:cNvPr>
          <p:cNvCxnSpPr/>
          <p:nvPr/>
        </p:nvCxnSpPr>
        <p:spPr>
          <a:xfrm>
            <a:off x="7908149" y="383856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DA6C938-3772-4DDD-B3B5-DD9305838848}"/>
              </a:ext>
            </a:extLst>
          </p:cNvPr>
          <p:cNvCxnSpPr/>
          <p:nvPr/>
        </p:nvCxnSpPr>
        <p:spPr>
          <a:xfrm>
            <a:off x="7234855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C29F8D13-53F1-41F8-88F1-BBC193C3F0E3}"/>
              </a:ext>
            </a:extLst>
          </p:cNvPr>
          <p:cNvSpPr/>
          <p:nvPr/>
        </p:nvSpPr>
        <p:spPr>
          <a:xfrm>
            <a:off x="9070410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9D4AC0-FEBA-4FAA-A151-8D5BC6802849}"/>
              </a:ext>
            </a:extLst>
          </p:cNvPr>
          <p:cNvSpPr/>
          <p:nvPr/>
        </p:nvSpPr>
        <p:spPr>
          <a:xfrm>
            <a:off x="8395825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E94A20E-92D2-444A-BDCA-91A43E932A9F}"/>
              </a:ext>
            </a:extLst>
          </p:cNvPr>
          <p:cNvSpPr/>
          <p:nvPr/>
        </p:nvSpPr>
        <p:spPr>
          <a:xfrm>
            <a:off x="7732429" y="342805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4B047B1-EB39-472F-B3E4-1A8635A6B585}"/>
              </a:ext>
            </a:extLst>
          </p:cNvPr>
          <p:cNvCxnSpPr/>
          <p:nvPr/>
        </p:nvCxnSpPr>
        <p:spPr>
          <a:xfrm>
            <a:off x="9229092" y="3841110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9AD9C483-80E0-4286-8922-B618C465934D}"/>
              </a:ext>
            </a:extLst>
          </p:cNvPr>
          <p:cNvCxnSpPr>
            <a:cxnSpLocks/>
          </p:cNvCxnSpPr>
          <p:nvPr/>
        </p:nvCxnSpPr>
        <p:spPr>
          <a:xfrm>
            <a:off x="7454148" y="2545070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8C40B5D-6D03-4F20-B16D-746997D7D3D5}"/>
              </a:ext>
            </a:extLst>
          </p:cNvPr>
          <p:cNvCxnSpPr>
            <a:cxnSpLocks/>
          </p:cNvCxnSpPr>
          <p:nvPr/>
        </p:nvCxnSpPr>
        <p:spPr>
          <a:xfrm>
            <a:off x="8135990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D38FF25-FC31-4F56-BBAA-663615B3B53F}"/>
              </a:ext>
            </a:extLst>
          </p:cNvPr>
          <p:cNvSpPr txBox="1"/>
          <p:nvPr/>
        </p:nvSpPr>
        <p:spPr>
          <a:xfrm>
            <a:off x="5296296" y="5717513"/>
            <a:ext cx="5347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Couple GAN</a:t>
            </a:r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zh-TW" altLang="zh-TW" dirty="0">
                <a:solidFill>
                  <a:srgbClr val="0000FF"/>
                </a:solidFill>
              </a:rPr>
              <a:t>Ming-Yu Liu, </a:t>
            </a:r>
            <a:r>
              <a:rPr lang="en-US" altLang="zh-TW" dirty="0">
                <a:solidFill>
                  <a:srgbClr val="0000FF"/>
                </a:solidFill>
              </a:rPr>
              <a:t>et al., NIPS, 2016]</a:t>
            </a:r>
          </a:p>
          <a:p>
            <a:r>
              <a:rPr lang="en-US" altLang="zh-TW" sz="2800" dirty="0"/>
              <a:t>UNIT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[Ming-Yu Liu, et al., NIPS,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7525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6002600" y="2376624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44768" y="2341701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5363943" y="2375799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61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2897642" y="3217079"/>
            <a:ext cx="4674719" cy="595833"/>
            <a:chOff x="1841781" y="3243967"/>
            <a:chExt cx="4674719" cy="595833"/>
          </a:xfrm>
        </p:grpSpPr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7E6F5787-CAFE-4980-BA90-203D3CF7B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781" y="3250210"/>
              <a:ext cx="151083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9551A58B-FE30-4DDF-938F-CFEBC1D6D454}"/>
                </a:ext>
              </a:extLst>
            </p:cNvPr>
            <p:cNvCxnSpPr>
              <a:cxnSpLocks/>
            </p:cNvCxnSpPr>
            <p:nvPr/>
          </p:nvCxnSpPr>
          <p:spPr>
            <a:xfrm>
              <a:off x="3323462" y="3243967"/>
              <a:ext cx="663639" cy="595833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630" y="2983103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96" y="2991046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/>
              <p:nvPr/>
            </p:nvSpPr>
            <p:spPr>
              <a:xfrm>
                <a:off x="2249274" y="5769082"/>
                <a:ext cx="72859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domain discriminator forces 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have the same distribution.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74" y="5769082"/>
                <a:ext cx="7285927" cy="830997"/>
              </a:xfrm>
              <a:prstGeom prst="rect">
                <a:avLst/>
              </a:prstGeom>
              <a:blipFill>
                <a:blip r:embed="rId8"/>
                <a:stretch>
                  <a:fillRect l="-1217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/>
              <p:nvPr/>
            </p:nvSpPr>
            <p:spPr>
              <a:xfrm>
                <a:off x="8170715" y="4891938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15" y="4891938"/>
                <a:ext cx="2578672" cy="461665"/>
              </a:xfrm>
              <a:prstGeom prst="rect">
                <a:avLst/>
              </a:prstGeom>
              <a:blipFill>
                <a:blip r:embed="rId9"/>
                <a:stretch>
                  <a:fillRect l="-2941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10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11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5D3A24-2C9B-4C2C-BFA7-9CAE225D9760}"/>
              </a:ext>
            </a:extLst>
          </p:cNvPr>
          <p:cNvSpPr/>
          <p:nvPr/>
        </p:nvSpPr>
        <p:spPr>
          <a:xfrm>
            <a:off x="5735255" y="458311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7404375-F2FD-435F-821C-69DB3EC26766}"/>
              </a:ext>
            </a:extLst>
          </p:cNvPr>
          <p:cNvCxnSpPr>
            <a:cxnSpLocks/>
          </p:cNvCxnSpPr>
          <p:nvPr/>
        </p:nvCxnSpPr>
        <p:spPr>
          <a:xfrm>
            <a:off x="7809199" y="512276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/>
              <p:nvPr/>
            </p:nvSpPr>
            <p:spPr>
              <a:xfrm>
                <a:off x="1838017" y="4857766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17" y="4857766"/>
                <a:ext cx="3050572" cy="830997"/>
              </a:xfrm>
              <a:prstGeom prst="rect">
                <a:avLst/>
              </a:prstGeom>
              <a:blipFill>
                <a:blip r:embed="rId12"/>
                <a:stretch>
                  <a:fillRect l="-2905" t="-4545" r="-8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4236655-84CF-4151-A395-A77AD1F69E45}"/>
              </a:ext>
            </a:extLst>
          </p:cNvPr>
          <p:cNvCxnSpPr>
            <a:cxnSpLocks/>
          </p:cNvCxnSpPr>
          <p:nvPr/>
        </p:nvCxnSpPr>
        <p:spPr>
          <a:xfrm>
            <a:off x="5187570" y="512276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F757C40-64D6-40DF-A3A2-036534B976E1}"/>
              </a:ext>
            </a:extLst>
          </p:cNvPr>
          <p:cNvCxnSpPr>
            <a:cxnSpLocks/>
          </p:cNvCxnSpPr>
          <p:nvPr/>
        </p:nvCxnSpPr>
        <p:spPr>
          <a:xfrm>
            <a:off x="5187569" y="3453001"/>
            <a:ext cx="0" cy="166976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403C030-8115-4474-9651-76B4357A1A66}"/>
              </a:ext>
            </a:extLst>
          </p:cNvPr>
          <p:cNvSpPr/>
          <p:nvPr/>
        </p:nvSpPr>
        <p:spPr>
          <a:xfrm>
            <a:off x="6489164" y="6289939"/>
            <a:ext cx="371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[Guillaume </a:t>
            </a:r>
            <a:r>
              <a:rPr lang="en-US" altLang="zh-TW" dirty="0" err="1">
                <a:solidFill>
                  <a:srgbClr val="0000FF"/>
                </a:solidFill>
              </a:rPr>
              <a:t>Lample</a:t>
            </a:r>
            <a:r>
              <a:rPr lang="en-US" altLang="zh-TW" dirty="0">
                <a:solidFill>
                  <a:srgbClr val="0000FF"/>
                </a:solidFill>
              </a:rPr>
              <a:t>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2" grpId="0" animBg="1"/>
      <p:bldP spid="63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984502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4387584" y="2387271"/>
            <a:ext cx="1568036" cy="14078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61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42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2224457" y="3866454"/>
            <a:ext cx="0" cy="597881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100368" y="3866453"/>
            <a:ext cx="0" cy="648402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2870327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4309223" y="2332141"/>
            <a:ext cx="1679462" cy="1470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B51DF5F-43F6-4E17-9D59-0D892C2A53CE}"/>
              </a:ext>
            </a:extLst>
          </p:cNvPr>
          <p:cNvCxnSpPr>
            <a:cxnSpLocks/>
          </p:cNvCxnSpPr>
          <p:nvPr/>
        </p:nvCxnSpPr>
        <p:spPr>
          <a:xfrm>
            <a:off x="5984502" y="2368797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2341538" y="5146103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Cycle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3556902" y="569613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</a:t>
            </a:r>
            <a:r>
              <a:rPr lang="en-US" altLang="zh-TW" sz="2800" dirty="0" err="1"/>
              <a:t>ComboGAN</a:t>
            </a:r>
            <a:endParaRPr lang="zh-TW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6B0725-DABB-4A15-B3BF-50B00B12BC8A}"/>
              </a:ext>
            </a:extLst>
          </p:cNvPr>
          <p:cNvSpPr/>
          <p:nvPr/>
        </p:nvSpPr>
        <p:spPr>
          <a:xfrm>
            <a:off x="6526563" y="5813971"/>
            <a:ext cx="337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[Asha </a:t>
            </a:r>
            <a:r>
              <a:rPr lang="en-US" altLang="zh-TW" dirty="0" err="1">
                <a:solidFill>
                  <a:srgbClr val="0000FF"/>
                </a:solidFill>
              </a:rPr>
              <a:t>Anoosheh</a:t>
            </a:r>
            <a:r>
              <a:rPr lang="en-US" altLang="zh-TW" dirty="0">
                <a:solidFill>
                  <a:srgbClr val="0000FF"/>
                </a:solidFill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5D47FBF6-33AB-46F5-86A4-1EDFE869C69F}"/>
              </a:ext>
            </a:extLst>
          </p:cNvPr>
          <p:cNvCxnSpPr>
            <a:cxnSpLocks/>
          </p:cNvCxnSpPr>
          <p:nvPr/>
        </p:nvCxnSpPr>
        <p:spPr>
          <a:xfrm>
            <a:off x="2232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9C51099-0480-414C-9512-DC0EC6E61F69}"/>
              </a:ext>
            </a:extLst>
          </p:cNvPr>
          <p:cNvCxnSpPr>
            <a:cxnSpLocks/>
          </p:cNvCxnSpPr>
          <p:nvPr/>
        </p:nvCxnSpPr>
        <p:spPr>
          <a:xfrm>
            <a:off x="2232652" y="1333660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8D7DD3B-F0A9-4F4A-B3C5-F4C518178FF8}"/>
              </a:ext>
            </a:extLst>
          </p:cNvPr>
          <p:cNvCxnSpPr>
            <a:cxnSpLocks/>
          </p:cNvCxnSpPr>
          <p:nvPr/>
        </p:nvCxnSpPr>
        <p:spPr>
          <a:xfrm>
            <a:off x="8090184" y="1299806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699BAE9-16DE-48E7-892A-F9278E88E897}"/>
              </a:ext>
            </a:extLst>
          </p:cNvPr>
          <p:cNvSpPr txBox="1"/>
          <p:nvPr/>
        </p:nvSpPr>
        <p:spPr>
          <a:xfrm>
            <a:off x="3181929" y="901814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5" grpId="0"/>
      <p:bldP spid="8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1762154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54" y="3129790"/>
                <a:ext cx="996419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3090018"/>
                <a:ext cx="93997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01" y="1712072"/>
                <a:ext cx="950876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5044651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1779311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1779310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557241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557240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2824479" y="20155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2824479" y="339086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984672" y="200737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984672" y="33827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4404454" y="22745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5457667" y="31709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4402856" y="311231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5402513" y="225299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109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2919789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984502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387584" y="2387270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2242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2224457" y="3803000"/>
            <a:ext cx="0" cy="66133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8100368" y="3802999"/>
            <a:ext cx="0" cy="711856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68" y="1906790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72" y="3265315"/>
                <a:ext cx="620558" cy="69275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8610948" y="200902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8587402" y="337816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8705249" y="1048373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8705249" y="3973361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681648" y="99840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681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2870327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4309224" y="3188803"/>
            <a:ext cx="701305" cy="6141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2138013" y="501872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Semantic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3646487" y="5581359"/>
            <a:ext cx="6196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DTN</a:t>
            </a:r>
            <a:r>
              <a:rPr lang="en-US" altLang="zh-TW" sz="2800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[Yaniv </a:t>
            </a:r>
            <a:r>
              <a:rPr lang="en-US" altLang="zh-TW" dirty="0" err="1">
                <a:solidFill>
                  <a:srgbClr val="0000FF"/>
                </a:solidFill>
              </a:rPr>
              <a:t>Taigman</a:t>
            </a:r>
            <a:r>
              <a:rPr lang="en-US" altLang="zh-TW" dirty="0">
                <a:solidFill>
                  <a:srgbClr val="0000FF"/>
                </a:solidFill>
              </a:rPr>
              <a:t>, et al., ICLR, 2017]</a:t>
            </a:r>
            <a:r>
              <a:rPr lang="en-US" altLang="zh-TW" sz="2800" dirty="0"/>
              <a:t> and XGAN </a:t>
            </a:r>
            <a:r>
              <a:rPr lang="en-US" altLang="zh-TW" dirty="0">
                <a:solidFill>
                  <a:srgbClr val="0000FF"/>
                </a:solidFill>
              </a:rPr>
              <a:t>[Amélie Royer,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17ED4F-B4FB-48BF-A138-2F7DF0338485}"/>
              </a:ext>
            </a:extLst>
          </p:cNvPr>
          <p:cNvCxnSpPr>
            <a:cxnSpLocks/>
          </p:cNvCxnSpPr>
          <p:nvPr/>
        </p:nvCxnSpPr>
        <p:spPr>
          <a:xfrm>
            <a:off x="5369833" y="3265333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707BD6-BCA4-40C6-93FA-D86AB184B492}"/>
              </a:ext>
            </a:extLst>
          </p:cNvPr>
          <p:cNvSpPr txBox="1"/>
          <p:nvPr/>
        </p:nvSpPr>
        <p:spPr>
          <a:xfrm>
            <a:off x="4408472" y="897998"/>
            <a:ext cx="168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To the same latent space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Generative Models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3958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Advantages of Generative Models:</a:t>
            </a:r>
          </a:p>
          <a:p>
            <a:r>
              <a:rPr lang="en-US" sz="2000" dirty="0"/>
              <a:t>Represent and manipulate high-dimensional probability distribution</a:t>
            </a:r>
          </a:p>
          <a:p>
            <a:r>
              <a:rPr lang="en-US" sz="2000" dirty="0"/>
              <a:t>Can be incorporated into (inverse) reinforcement learning in several ways</a:t>
            </a:r>
          </a:p>
          <a:p>
            <a:r>
              <a:rPr lang="en-US" sz="2000" dirty="0"/>
              <a:t>Can be trained with missing data on semi-supervised learning</a:t>
            </a:r>
          </a:p>
          <a:p>
            <a:r>
              <a:rPr lang="en-US" sz="2000" dirty="0"/>
              <a:t>Can provide predictions on inputs that are missing data</a:t>
            </a:r>
          </a:p>
          <a:p>
            <a:r>
              <a:rPr lang="en-US" sz="2000" dirty="0"/>
              <a:t>Enable machine learning to work with multi-modal outputs</a:t>
            </a:r>
          </a:p>
          <a:p>
            <a:r>
              <a:rPr lang="en-US" sz="2000" dirty="0"/>
              <a:t>Many tasks intrinsically require realistic generation of samples from some distributions:</a:t>
            </a:r>
          </a:p>
          <a:p>
            <a:pPr lvl="1"/>
            <a:r>
              <a:rPr lang="en-US" sz="2000" dirty="0"/>
              <a:t>Creating Art and Realistic Images</a:t>
            </a:r>
          </a:p>
          <a:p>
            <a:pPr lvl="1"/>
            <a:r>
              <a:rPr lang="en-US" sz="2000" dirty="0"/>
              <a:t>Single Image Super-Resolution</a:t>
            </a:r>
          </a:p>
          <a:p>
            <a:pPr lvl="1"/>
            <a:r>
              <a:rPr lang="en-US" sz="2000" dirty="0"/>
              <a:t>Image-To-Image Translation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4429" y="5192486"/>
            <a:ext cx="42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What I cannot create, I do n</a:t>
            </a:r>
            <a:r>
              <a:rPr lang="fr-FR" b="1" i="1" dirty="0">
                <a:solidFill>
                  <a:srgbClr val="0070C0"/>
                </a:solidFill>
              </a:rPr>
              <a:t>o</a:t>
            </a:r>
            <a:r>
              <a:rPr lang="en-US" b="1" i="1" dirty="0">
                <a:solidFill>
                  <a:srgbClr val="0070C0"/>
                </a:solidFill>
              </a:rPr>
              <a:t>t understand!</a:t>
            </a:r>
          </a:p>
          <a:p>
            <a:endParaRPr lang="en-US" dirty="0"/>
          </a:p>
          <a:p>
            <a:pPr algn="r"/>
            <a:r>
              <a:rPr lang="en-US" dirty="0"/>
              <a:t>-- </a:t>
            </a:r>
            <a:r>
              <a:rPr lang="en-US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3095769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/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07922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 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48CE2-B250-F544-AD72-5F5FF60B5A92}"/>
              </a:ext>
            </a:extLst>
          </p:cNvPr>
          <p:cNvGrpSpPr/>
          <p:nvPr/>
        </p:nvGrpSpPr>
        <p:grpSpPr>
          <a:xfrm>
            <a:off x="1238250" y="1378698"/>
            <a:ext cx="9791700" cy="4976282"/>
            <a:chOff x="1238250" y="1378698"/>
            <a:chExt cx="9791700" cy="497628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F5998716-D3E9-417E-9D12-BEE41FE08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161" y="1419898"/>
              <a:ext cx="946155" cy="117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4BB4C85-0DAE-4C7D-BF4E-2E40A7FA15FA}"/>
                </a:ext>
              </a:extLst>
            </p:cNvPr>
            <p:cNvSpPr/>
            <p:nvPr/>
          </p:nvSpPr>
          <p:spPr>
            <a:xfrm>
              <a:off x="5938085" y="2379858"/>
              <a:ext cx="1123926" cy="73574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Env</a:t>
              </a:r>
              <a:endParaRPr lang="zh-TW" altLang="en-US" sz="2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9A8F46-ADCC-4317-9DE1-4569249A7697}"/>
                </a:ext>
              </a:extLst>
            </p:cNvPr>
            <p:cNvSpPr/>
            <p:nvPr/>
          </p:nvSpPr>
          <p:spPr>
            <a:xfrm>
              <a:off x="3578380" y="2379858"/>
              <a:ext cx="1218752" cy="735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F08C96-9C85-4641-8098-65703DF4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960" y="3481069"/>
              <a:ext cx="993414" cy="1009744"/>
            </a:xfrm>
            <a:prstGeom prst="rect">
              <a:avLst/>
            </a:prstGeom>
          </p:spPr>
        </p:pic>
        <p:pic>
          <p:nvPicPr>
            <p:cNvPr id="8" name="Picture 2" descr="「atari」的圖片搜尋結果">
              <a:extLst>
                <a:ext uri="{FF2B5EF4-FFF2-40B4-BE49-F238E27FC236}">
                  <a16:creationId xmlns:a16="http://schemas.microsoft.com/office/drawing/2014/main" id="{95B09806-F630-437A-AD96-D8E307F5F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393" y="3739410"/>
              <a:ext cx="1433310" cy="6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9EBDB65-04A4-4D78-8F5A-ACF8E2CA8ED0}"/>
                </a:ext>
              </a:extLst>
            </p:cNvPr>
            <p:cNvSpPr/>
            <p:nvPr/>
          </p:nvSpPr>
          <p:spPr>
            <a:xfrm>
              <a:off x="8448841" y="2315044"/>
              <a:ext cx="1561807" cy="78058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</a:p>
            <a:p>
              <a:pPr algn="ctr"/>
              <a:r>
                <a:rPr lang="en-US" altLang="zh-TW" sz="2400" dirty="0"/>
                <a:t>Function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DBBC01C-A104-4127-A3D5-F5F8AC946E7C}"/>
                </a:ext>
              </a:extLst>
            </p:cNvPr>
            <p:cNvSpPr txBox="1"/>
            <p:nvPr/>
          </p:nvSpPr>
          <p:spPr>
            <a:xfrm>
              <a:off x="1891793" y="3548262"/>
              <a:ext cx="1213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Video</a:t>
              </a:r>
            </a:p>
            <a:p>
              <a:pPr algn="ctr"/>
              <a:r>
                <a:rPr lang="en-US" altLang="zh-TW" sz="2400" dirty="0"/>
                <a:t>Game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2028CC9-3CCA-49C5-ADA0-CA0741F538DE}"/>
                </a:ext>
              </a:extLst>
            </p:cNvPr>
            <p:cNvSpPr txBox="1"/>
            <p:nvPr/>
          </p:nvSpPr>
          <p:spPr>
            <a:xfrm>
              <a:off x="1891792" y="5361896"/>
              <a:ext cx="121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Go</a:t>
              </a:r>
              <a:endParaRPr lang="zh-TW" altLang="en-US" sz="2400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67C1DFF-5AFF-4B32-A7DC-4D92DA8B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960" y="4929238"/>
              <a:ext cx="1041592" cy="1231496"/>
            </a:xfrm>
            <a:prstGeom prst="rect">
              <a:avLst/>
            </a:prstGeom>
          </p:spPr>
        </p:pic>
        <p:pic>
          <p:nvPicPr>
            <p:cNvPr id="1028" name="Picture 4" descr="「李世石 alphago」的圖片搜尋結果">
              <a:extLst>
                <a:ext uri="{FF2B5EF4-FFF2-40B4-BE49-F238E27FC236}">
                  <a16:creationId xmlns:a16="http://schemas.microsoft.com/office/drawing/2014/main" id="{A83C0C71-95F1-47EA-BCF2-02E2083D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48" y="4929238"/>
              <a:ext cx="1795524" cy="12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DFE090B-AA65-4461-AD1F-612FD47B2B09}"/>
                </a:ext>
              </a:extLst>
            </p:cNvPr>
            <p:cNvSpPr txBox="1"/>
            <p:nvPr/>
          </p:nvSpPr>
          <p:spPr>
            <a:xfrm>
              <a:off x="7887410" y="3620355"/>
              <a:ext cx="2794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Get 20 scores when killing a monster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4D915F9-011E-44B3-97A6-E6335C0D4A05}"/>
                </a:ext>
              </a:extLst>
            </p:cNvPr>
            <p:cNvSpPr txBox="1"/>
            <p:nvPr/>
          </p:nvSpPr>
          <p:spPr>
            <a:xfrm>
              <a:off x="8643041" y="5148442"/>
              <a:ext cx="12830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The rule of GO</a:t>
              </a:r>
              <a:endParaRPr lang="zh-TW" altLang="en-US" sz="20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CA28F36-34C3-404A-B200-11472AF818E7}"/>
                </a:ext>
              </a:extLst>
            </p:cNvPr>
            <p:cNvSpPr txBox="1"/>
            <p:nvPr/>
          </p:nvSpPr>
          <p:spPr>
            <a:xfrm>
              <a:off x="6279826" y="1378698"/>
              <a:ext cx="3167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You cannot control</a:t>
              </a:r>
              <a:endParaRPr lang="zh-TW" altLang="en-US" sz="2400" dirty="0"/>
            </a:p>
          </p:txBody>
        </p:sp>
        <p:sp>
          <p:nvSpPr>
            <p:cNvPr id="15" name="右大括弧 14">
              <a:extLst>
                <a:ext uri="{FF2B5EF4-FFF2-40B4-BE49-F238E27FC236}">
                  <a16:creationId xmlns:a16="http://schemas.microsoft.com/office/drawing/2014/main" id="{4566757B-7A8C-4C0E-A6C7-A2E142C75CD8}"/>
                </a:ext>
              </a:extLst>
            </p:cNvPr>
            <p:cNvSpPr/>
            <p:nvPr/>
          </p:nvSpPr>
          <p:spPr>
            <a:xfrm rot="16200000">
              <a:off x="7750533" y="176926"/>
              <a:ext cx="333786" cy="4017342"/>
            </a:xfrm>
            <a:prstGeom prst="rightBrace">
              <a:avLst>
                <a:gd name="adj1" fmla="val 6145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AF3C3B0-491D-4A3A-9C8B-8606D5634430}"/>
                </a:ext>
              </a:extLst>
            </p:cNvPr>
            <p:cNvCxnSpPr/>
            <p:nvPr/>
          </p:nvCxnSpPr>
          <p:spPr>
            <a:xfrm>
              <a:off x="1314450" y="3326028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61E0315A-FFAB-413F-9CDB-43F8C12E2148}"/>
                </a:ext>
              </a:extLst>
            </p:cNvPr>
            <p:cNvCxnSpPr/>
            <p:nvPr/>
          </p:nvCxnSpPr>
          <p:spPr>
            <a:xfrm>
              <a:off x="1238250" y="4678578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245A138C-7F70-4993-8031-B382B481770A}"/>
                </a:ext>
              </a:extLst>
            </p:cNvPr>
            <p:cNvCxnSpPr/>
            <p:nvPr/>
          </p:nvCxnSpPr>
          <p:spPr>
            <a:xfrm>
              <a:off x="1314450" y="6354978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2BED4C-454A-4175-BD05-9E1DC4801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3657" y="2335017"/>
              <a:ext cx="0" cy="4019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E445D4F-0F5D-4CEE-B31E-7285F226E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372" y="2335016"/>
              <a:ext cx="0" cy="39459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7D54AB2E-88EC-4718-90D4-E509DED2A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763" y="2335016"/>
              <a:ext cx="0" cy="39956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254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Input of neural network: </a:t>
            </a:r>
            <a:r>
              <a:rPr lang="en-US" altLang="zh-TW" sz="2000" dirty="0">
                <a:solidFill>
                  <a:srgbClr val="0070C0"/>
                </a:solidFill>
              </a:rPr>
              <a:t>the observation of machine represented as a vector or a matrix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Output neural network : </a:t>
            </a:r>
            <a:r>
              <a:rPr lang="en-US" altLang="zh-TW" sz="2000" dirty="0">
                <a:solidFill>
                  <a:srgbClr val="0070C0"/>
                </a:solidFill>
              </a:rPr>
              <a:t>each action corresponds to a neuron in output layer</a:t>
            </a:r>
          </a:p>
          <a:p>
            <a:pPr lvl="2"/>
            <a:endParaRPr lang="zh-TW" altLang="en-US" sz="1800" dirty="0">
              <a:solidFill>
                <a:srgbClr val="0070C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AA7DB-F4EC-004D-961A-322642403784}"/>
              </a:ext>
            </a:extLst>
          </p:cNvPr>
          <p:cNvGrpSpPr/>
          <p:nvPr/>
        </p:nvGrpSpPr>
        <p:grpSpPr>
          <a:xfrm>
            <a:off x="1867993" y="2926716"/>
            <a:ext cx="8800007" cy="2744355"/>
            <a:chOff x="1867993" y="2926716"/>
            <a:chExt cx="8800007" cy="2744355"/>
          </a:xfrm>
        </p:grpSpPr>
        <p:sp>
          <p:nvSpPr>
            <p:cNvPr id="5" name="Shape 226"/>
            <p:cNvSpPr/>
            <p:nvPr/>
          </p:nvSpPr>
          <p:spPr>
            <a:xfrm>
              <a:off x="6124652" y="4036491"/>
              <a:ext cx="312049" cy="15052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238"/>
            <p:cNvSpPr/>
            <p:nvPr/>
          </p:nvSpPr>
          <p:spPr>
            <a:xfrm>
              <a:off x="6153295" y="4128803"/>
              <a:ext cx="247823" cy="24782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Shape 239"/>
            <p:cNvSpPr/>
            <p:nvPr/>
          </p:nvSpPr>
          <p:spPr>
            <a:xfrm>
              <a:off x="6160090" y="4459154"/>
              <a:ext cx="247030" cy="247030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240"/>
            <p:cNvSpPr/>
            <p:nvPr/>
          </p:nvSpPr>
          <p:spPr>
            <a:xfrm>
              <a:off x="6170159" y="5229333"/>
              <a:ext cx="242473" cy="24247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241"/>
            <p:cNvSpPr txBox="1"/>
            <p:nvPr/>
          </p:nvSpPr>
          <p:spPr>
            <a:xfrm rot="5400000">
              <a:off x="6151992" y="4822108"/>
              <a:ext cx="579899" cy="3944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</a:p>
          </p:txBody>
        </p:sp>
        <p:sp>
          <p:nvSpPr>
            <p:cNvPr id="10" name="向左箭號 112"/>
            <p:cNvSpPr/>
            <p:nvPr/>
          </p:nvSpPr>
          <p:spPr>
            <a:xfrm flipH="1">
              <a:off x="5725871" y="461995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文字方塊 10"/>
            <p:cNvSpPr txBox="1"/>
            <p:nvPr/>
          </p:nvSpPr>
          <p:spPr>
            <a:xfrm flipH="1">
              <a:off x="5182646" y="4461939"/>
              <a:ext cx="727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2" name="Shape 226"/>
            <p:cNvSpPr/>
            <p:nvPr/>
          </p:nvSpPr>
          <p:spPr>
            <a:xfrm>
              <a:off x="5049042" y="412880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Shape 229"/>
            <p:cNvCxnSpPr/>
            <p:nvPr/>
          </p:nvCxnSpPr>
          <p:spPr>
            <a:xfrm>
              <a:off x="6447243" y="4250683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29"/>
            <p:cNvCxnSpPr/>
            <p:nvPr/>
          </p:nvCxnSpPr>
          <p:spPr>
            <a:xfrm>
              <a:off x="6443111" y="4663979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229"/>
            <p:cNvCxnSpPr/>
            <p:nvPr/>
          </p:nvCxnSpPr>
          <p:spPr>
            <a:xfrm>
              <a:off x="6436399" y="533283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6" name="向左箭號 66"/>
            <p:cNvSpPr/>
            <p:nvPr/>
          </p:nvSpPr>
          <p:spPr>
            <a:xfrm flipH="1">
              <a:off x="4639856" y="461995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7" name="向左箭號 67"/>
            <p:cNvSpPr/>
            <p:nvPr/>
          </p:nvSpPr>
          <p:spPr>
            <a:xfrm flipH="1">
              <a:off x="3804583" y="4606519"/>
              <a:ext cx="432365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4176124" y="3971910"/>
              <a:ext cx="2340518" cy="166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9" name="Shape 226"/>
            <p:cNvSpPr/>
            <p:nvPr/>
          </p:nvSpPr>
          <p:spPr>
            <a:xfrm>
              <a:off x="4294607" y="412880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267621" y="3434977"/>
              <a:ext cx="2224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u="sng" dirty="0">
                  <a:solidFill>
                    <a:srgbClr val="FF0000"/>
                  </a:solidFill>
                </a:rPr>
                <a:t>NN as actor </a:t>
              </a:r>
              <a:endParaRPr lang="zh-TW" altLang="en-US" b="1" i="1" u="sng" dirty="0">
                <a:solidFill>
                  <a:srgbClr val="FF0000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161149" y="5332517"/>
              <a:ext cx="1283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pixels</a:t>
              </a:r>
              <a:endParaRPr lang="zh-TW" altLang="en-US" sz="16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885196" y="5104508"/>
              <a:ext cx="895587" cy="30777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885196" y="4506129"/>
              <a:ext cx="895587" cy="30777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889144" y="4049425"/>
              <a:ext cx="891638" cy="30777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1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620532" y="4395877"/>
              <a:ext cx="1628991" cy="5847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FF0000"/>
                  </a:solidFill>
                </a:rPr>
                <a:t>Score of an action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4147" y="2926716"/>
              <a:ext cx="1063816" cy="1081303"/>
            </a:xfrm>
            <a:prstGeom prst="rect">
              <a:avLst/>
            </a:prstGeom>
          </p:spPr>
        </p:pic>
        <p:sp>
          <p:nvSpPr>
            <p:cNvPr id="37" name="文字方塊 36"/>
            <p:cNvSpPr txBox="1"/>
            <p:nvPr/>
          </p:nvSpPr>
          <p:spPr>
            <a:xfrm>
              <a:off x="7727475" y="4025893"/>
              <a:ext cx="637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0.7</a:t>
              </a:r>
              <a:endParaRPr lang="zh-TW" altLang="en-US" sz="16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730422" y="4496809"/>
              <a:ext cx="637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0.2</a:t>
              </a:r>
              <a:endParaRPr lang="zh-TW" altLang="en-US" sz="16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736451" y="5073731"/>
              <a:ext cx="637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0.1</a:t>
              </a:r>
              <a:endParaRPr lang="zh-TW" altLang="en-US" sz="1600" dirty="0"/>
            </a:p>
          </p:txBody>
        </p:sp>
        <p:sp>
          <p:nvSpPr>
            <p:cNvPr id="40" name="右大括弧 39"/>
            <p:cNvSpPr/>
            <p:nvPr/>
          </p:nvSpPr>
          <p:spPr>
            <a:xfrm>
              <a:off x="8285574" y="3946833"/>
              <a:ext cx="241292" cy="1719055"/>
            </a:xfrm>
            <a:prstGeom prst="rightBrace">
              <a:avLst>
                <a:gd name="adj1" fmla="val 5254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7993" y="4144098"/>
              <a:ext cx="1869691" cy="1229829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D3EADF0-C68A-4D67-9660-419FC236AA47}"/>
                </a:ext>
              </a:extLst>
            </p:cNvPr>
            <p:cNvSpPr txBox="1"/>
            <p:nvPr/>
          </p:nvSpPr>
          <p:spPr>
            <a:xfrm>
              <a:off x="8539752" y="3150278"/>
              <a:ext cx="2128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00FF"/>
                  </a:solidFill>
                </a:rPr>
                <a:t>Take the action based on the probability.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as 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79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4C1019-FA58-9749-96E5-4258E497F865}"/>
              </a:ext>
            </a:extLst>
          </p:cNvPr>
          <p:cNvGrpSpPr/>
          <p:nvPr/>
        </p:nvGrpSpPr>
        <p:grpSpPr>
          <a:xfrm>
            <a:off x="2302991" y="1865058"/>
            <a:ext cx="7723659" cy="4031765"/>
            <a:chOff x="2302991" y="1865058"/>
            <a:chExt cx="7723659" cy="403176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E308C4E2-CCF4-45D9-A2CE-B3267DF820DE}"/>
                </a:ext>
              </a:extLst>
            </p:cNvPr>
            <p:cNvGrpSpPr/>
            <p:nvPr/>
          </p:nvGrpSpPr>
          <p:grpSpPr>
            <a:xfrm>
              <a:off x="2637612" y="5021699"/>
              <a:ext cx="4132394" cy="875124"/>
              <a:chOff x="1148094" y="5472380"/>
              <a:chExt cx="4132394" cy="8751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AC417FF6-DB9A-440B-A589-C01ADA637106}"/>
                      </a:ext>
                    </a:extLst>
                  </p:cNvPr>
                  <p:cNvSpPr/>
                  <p:nvPr/>
                </p:nvSpPr>
                <p:spPr>
                  <a:xfrm>
                    <a:off x="1430588" y="5885839"/>
                    <a:ext cx="38499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AC417FF6-DB9A-440B-A589-C01ADA6371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0588" y="5885839"/>
                    <a:ext cx="384990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D5E2E76-8841-4D43-A775-864B758FB0E4}"/>
                  </a:ext>
                </a:extLst>
              </p:cNvPr>
              <p:cNvSpPr txBox="1"/>
              <p:nvPr/>
            </p:nvSpPr>
            <p:spPr>
              <a:xfrm>
                <a:off x="1148094" y="5472380"/>
                <a:ext cx="1710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Trajectory</a:t>
                </a:r>
                <a:endParaRPr lang="zh-TW" altLang="en-US" sz="2400" b="1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44D000E-CB64-BD49-9579-3165E213FA34}"/>
                </a:ext>
              </a:extLst>
            </p:cNvPr>
            <p:cNvGrpSpPr/>
            <p:nvPr/>
          </p:nvGrpSpPr>
          <p:grpSpPr>
            <a:xfrm>
              <a:off x="2302991" y="1865058"/>
              <a:ext cx="7723659" cy="2756467"/>
              <a:chOff x="2302991" y="1865058"/>
              <a:chExt cx="7723659" cy="2756467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F1AA549-BD5C-4BFF-B535-4EB30DDCB380}"/>
                  </a:ext>
                </a:extLst>
              </p:cNvPr>
              <p:cNvSpPr/>
              <p:nvPr/>
            </p:nvSpPr>
            <p:spPr>
              <a:xfrm>
                <a:off x="3748017" y="2573630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Actor</a:t>
                </a:r>
                <a:endParaRPr lang="zh-TW" altLang="en-US" sz="2000" dirty="0"/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C1D1A10F-64D1-43B8-A1AC-537F09E788F0}"/>
                  </a:ext>
                </a:extLst>
              </p:cNvPr>
              <p:cNvCxnSpPr/>
              <p:nvPr/>
            </p:nvCxnSpPr>
            <p:spPr>
              <a:xfrm>
                <a:off x="4257396" y="2348344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>
                <a:extLst>
                  <a:ext uri="{FF2B5EF4-FFF2-40B4-BE49-F238E27FC236}">
                    <a16:creationId xmlns:a16="http://schemas.microsoft.com/office/drawing/2014/main" id="{56A68E0C-F940-4420-BBF3-4873FEFB1346}"/>
                  </a:ext>
                </a:extLst>
              </p:cNvPr>
              <p:cNvCxnSpPr/>
              <p:nvPr/>
            </p:nvCxnSpPr>
            <p:spPr>
              <a:xfrm>
                <a:off x="4257396" y="3196483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4DB8EE44-1B39-4D41-8D00-68236897CACB}"/>
                      </a:ext>
                    </a:extLst>
                  </p:cNvPr>
                  <p:cNvSpPr/>
                  <p:nvPr/>
                </p:nvSpPr>
                <p:spPr>
                  <a:xfrm>
                    <a:off x="3995273" y="1865058"/>
                    <a:ext cx="46839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4DB8EE44-1B39-4D41-8D00-68236897CA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5273" y="1865058"/>
                    <a:ext cx="468397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13DEF992-5262-4576-BDE4-BEBB460CB199}"/>
                      </a:ext>
                    </a:extLst>
                  </p:cNvPr>
                  <p:cNvSpPr/>
                  <p:nvPr/>
                </p:nvSpPr>
                <p:spPr>
                  <a:xfrm>
                    <a:off x="3995274" y="3357670"/>
                    <a:ext cx="49872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13DEF992-5262-4576-BDE4-BEBB460CB1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5274" y="3357670"/>
                    <a:ext cx="498726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4661657-9AA2-4738-9F55-4F82FB7D627B}"/>
                  </a:ext>
                </a:extLst>
              </p:cNvPr>
              <p:cNvSpPr/>
              <p:nvPr/>
            </p:nvSpPr>
            <p:spPr>
              <a:xfrm>
                <a:off x="5188366" y="2573630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/>
                  <a:t>Env</a:t>
                </a:r>
                <a:endParaRPr lang="zh-TW" altLang="en-US" sz="2000" dirty="0"/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A78A6E2B-0BEE-4252-97A6-E49CC988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2525" y="3223573"/>
                <a:ext cx="0" cy="233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CED95E0B-D4DF-44B4-A6CE-6641D935669E}"/>
                      </a:ext>
                    </a:extLst>
                  </p:cNvPr>
                  <p:cNvSpPr/>
                  <p:nvPr/>
                </p:nvSpPr>
                <p:spPr>
                  <a:xfrm>
                    <a:off x="5489284" y="3373662"/>
                    <a:ext cx="47436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CED95E0B-D4DF-44B4-A6CE-6641D93566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9284" y="3373662"/>
                    <a:ext cx="474361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6A9E217-B0DC-4D99-9EA3-16EBD201E9D1}"/>
                  </a:ext>
                </a:extLst>
              </p:cNvPr>
              <p:cNvSpPr/>
              <p:nvPr/>
            </p:nvSpPr>
            <p:spPr>
              <a:xfrm>
                <a:off x="2378233" y="2567844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/>
                  <a:t>Env</a:t>
                </a:r>
                <a:endParaRPr lang="zh-TW" altLang="en-US" sz="2000" dirty="0"/>
              </a:p>
            </p:txBody>
          </p: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EC712418-DAA7-4C82-A485-A9A075559A22}"/>
                  </a:ext>
                </a:extLst>
              </p:cNvPr>
              <p:cNvCxnSpPr/>
              <p:nvPr/>
            </p:nvCxnSpPr>
            <p:spPr>
              <a:xfrm>
                <a:off x="2887589" y="3208360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04B14FD3-0EFF-49C3-8BA5-623885E64FB7}"/>
                      </a:ext>
                    </a:extLst>
                  </p:cNvPr>
                  <p:cNvSpPr/>
                  <p:nvPr/>
                </p:nvSpPr>
                <p:spPr>
                  <a:xfrm>
                    <a:off x="2649464" y="3345982"/>
                    <a:ext cx="46839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04B14FD3-0EFF-49C3-8BA5-623885E64F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464" y="3345982"/>
                    <a:ext cx="468397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574B5D87-822C-4C76-91A4-9BD0AF0F069A}"/>
                      </a:ext>
                    </a:extLst>
                  </p:cNvPr>
                  <p:cNvSpPr/>
                  <p:nvPr/>
                </p:nvSpPr>
                <p:spPr>
                  <a:xfrm>
                    <a:off x="5426044" y="1865058"/>
                    <a:ext cx="49872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574B5D87-822C-4C76-91A4-9BD0AF0F06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044" y="1865058"/>
                    <a:ext cx="498726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C447040D-BDAC-463A-8DF7-9CD1F7D78ADD}"/>
                  </a:ext>
                </a:extLst>
              </p:cNvPr>
              <p:cNvCxnSpPr/>
              <p:nvPr/>
            </p:nvCxnSpPr>
            <p:spPr>
              <a:xfrm>
                <a:off x="5678695" y="2326723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手繪多邊形: 圖案 62">
                <a:extLst>
                  <a:ext uri="{FF2B5EF4-FFF2-40B4-BE49-F238E27FC236}">
                    <a16:creationId xmlns:a16="http://schemas.microsoft.com/office/drawing/2014/main" id="{95190741-A9A4-458C-8F60-D43011C61160}"/>
                  </a:ext>
                </a:extLst>
              </p:cNvPr>
              <p:cNvSpPr/>
              <p:nvPr/>
            </p:nvSpPr>
            <p:spPr>
              <a:xfrm>
                <a:off x="4428846" y="2110798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5EC0EF2-1773-4009-9B13-AD0BAD609A70}"/>
                  </a:ext>
                </a:extLst>
              </p:cNvPr>
              <p:cNvSpPr/>
              <p:nvPr/>
            </p:nvSpPr>
            <p:spPr>
              <a:xfrm>
                <a:off x="6622518" y="2589622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Actor</a:t>
                </a:r>
                <a:endParaRPr lang="zh-TW" altLang="en-US" sz="2000" dirty="0"/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17AEB6C3-EC52-4153-836E-88D1460E5FEA}"/>
                  </a:ext>
                </a:extLst>
              </p:cNvPr>
              <p:cNvCxnSpPr/>
              <p:nvPr/>
            </p:nvCxnSpPr>
            <p:spPr>
              <a:xfrm>
                <a:off x="7131897" y="2364336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0BBEC893-5622-4815-8DD5-9D504469A476}"/>
                  </a:ext>
                </a:extLst>
              </p:cNvPr>
              <p:cNvCxnSpPr/>
              <p:nvPr/>
            </p:nvCxnSpPr>
            <p:spPr>
              <a:xfrm>
                <a:off x="7131897" y="3212475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1121CEC3-A2A1-4336-B74D-261403EAB98E}"/>
                      </a:ext>
                    </a:extLst>
                  </p:cNvPr>
                  <p:cNvSpPr/>
                  <p:nvPr/>
                </p:nvSpPr>
                <p:spPr>
                  <a:xfrm>
                    <a:off x="6869774" y="1881050"/>
                    <a:ext cx="47436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1121CEC3-A2A1-4336-B74D-261403EAB9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9774" y="1881050"/>
                    <a:ext cx="474361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FF6B3F6B-48A8-442C-9A4C-111395FA5CAA}"/>
                      </a:ext>
                    </a:extLst>
                  </p:cNvPr>
                  <p:cNvSpPr/>
                  <p:nvPr/>
                </p:nvSpPr>
                <p:spPr>
                  <a:xfrm>
                    <a:off x="6869774" y="3373662"/>
                    <a:ext cx="5046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FF6B3F6B-48A8-442C-9A4C-111395FA5C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9774" y="3373662"/>
                    <a:ext cx="504689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D170850-EDCE-44CE-AF74-1BB81752AF10}"/>
                  </a:ext>
                </a:extLst>
              </p:cNvPr>
              <p:cNvSpPr/>
              <p:nvPr/>
            </p:nvSpPr>
            <p:spPr>
              <a:xfrm>
                <a:off x="8062867" y="2589622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/>
                  <a:t>Env</a:t>
                </a:r>
                <a:endParaRPr lang="zh-TW" altLang="en-US" sz="2000" dirty="0"/>
              </a:p>
            </p:txBody>
          </p: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EF950136-AFCD-41DA-875A-A0765680D7C1}"/>
                  </a:ext>
                </a:extLst>
              </p:cNvPr>
              <p:cNvCxnSpPr/>
              <p:nvPr/>
            </p:nvCxnSpPr>
            <p:spPr>
              <a:xfrm>
                <a:off x="8563430" y="3222237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2154FED4-8803-4CD1-9FF1-0BF6EDCD97EE}"/>
                      </a:ext>
                    </a:extLst>
                  </p:cNvPr>
                  <p:cNvSpPr/>
                  <p:nvPr/>
                </p:nvSpPr>
                <p:spPr>
                  <a:xfrm>
                    <a:off x="8356148" y="3373662"/>
                    <a:ext cx="47436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2154FED4-8803-4CD1-9FF1-0BF6EDCD97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6148" y="3373662"/>
                    <a:ext cx="474361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3AA4C44D-3365-43EE-A55F-3B8F6CABF744}"/>
                      </a:ext>
                    </a:extLst>
                  </p:cNvPr>
                  <p:cNvSpPr/>
                  <p:nvPr/>
                </p:nvSpPr>
                <p:spPr>
                  <a:xfrm>
                    <a:off x="8300544" y="1881050"/>
                    <a:ext cx="5046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3AA4C44D-3365-43EE-A55F-3B8F6CABF7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0544" y="1881050"/>
                    <a:ext cx="504689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4C310BEB-6E38-4D70-A289-EF3B184B0876}"/>
                  </a:ext>
                </a:extLst>
              </p:cNvPr>
              <p:cNvCxnSpPr/>
              <p:nvPr/>
            </p:nvCxnSpPr>
            <p:spPr>
              <a:xfrm>
                <a:off x="8553196" y="2342715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手繪多邊形: 圖案 73">
                <a:extLst>
                  <a:ext uri="{FF2B5EF4-FFF2-40B4-BE49-F238E27FC236}">
                    <a16:creationId xmlns:a16="http://schemas.microsoft.com/office/drawing/2014/main" id="{076B76BF-3855-47A3-A21C-0C2439E3B6A0}"/>
                  </a:ext>
                </a:extLst>
              </p:cNvPr>
              <p:cNvSpPr/>
              <p:nvPr/>
            </p:nvSpPr>
            <p:spPr>
              <a:xfrm>
                <a:off x="7303347" y="2126790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E37A00F-945D-49F1-B413-2F88B1ACD1A2}"/>
                  </a:ext>
                </a:extLst>
              </p:cNvPr>
              <p:cNvSpPr txBox="1"/>
              <p:nvPr/>
            </p:nvSpPr>
            <p:spPr>
              <a:xfrm>
                <a:off x="9150838" y="2567844"/>
                <a:ext cx="875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……</a:t>
                </a:r>
                <a:endParaRPr lang="zh-TW" altLang="en-US" sz="2400" b="1" dirty="0"/>
              </a:p>
            </p:txBody>
          </p:sp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6C68FC44-2949-4D8D-BC1D-7058AA76A721}"/>
                  </a:ext>
                </a:extLst>
              </p:cNvPr>
              <p:cNvSpPr/>
              <p:nvPr/>
            </p:nvSpPr>
            <p:spPr>
              <a:xfrm>
                <a:off x="3019197" y="2126790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0BD6B0A4-D8D6-4634-934C-297D767B48F5}"/>
                  </a:ext>
                </a:extLst>
              </p:cNvPr>
              <p:cNvSpPr/>
              <p:nvPr/>
            </p:nvSpPr>
            <p:spPr>
              <a:xfrm>
                <a:off x="5876495" y="2135756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458B1F67-CA75-4C70-AB7C-F899A00D1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2991" y="3847105"/>
                <a:ext cx="1131143" cy="771642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B1AB38BB-85F9-4BC6-B6B1-BA39F9015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25778" y="3843519"/>
                <a:ext cx="1131143" cy="778006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4A66DD84-7D1E-48A1-9ADF-E258FD38F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21637" y="3841287"/>
                <a:ext cx="1194253" cy="771642"/>
              </a:xfrm>
              <a:prstGeom prst="rect">
                <a:avLst/>
              </a:prstGeom>
            </p:spPr>
          </p:pic>
          <p:sp>
            <p:nvSpPr>
              <p:cNvPr id="37" name="語音泡泡: 圓角矩形 36">
                <a:extLst>
                  <a:ext uri="{FF2B5EF4-FFF2-40B4-BE49-F238E27FC236}">
                    <a16:creationId xmlns:a16="http://schemas.microsoft.com/office/drawing/2014/main" id="{6AB8B7A4-7418-4E12-9C95-A12F26047510}"/>
                  </a:ext>
                </a:extLst>
              </p:cNvPr>
              <p:cNvSpPr/>
              <p:nvPr/>
            </p:nvSpPr>
            <p:spPr>
              <a:xfrm>
                <a:off x="3637941" y="3969065"/>
                <a:ext cx="1289693" cy="516086"/>
              </a:xfrm>
              <a:prstGeom prst="wedgeRoundRectCallout">
                <a:avLst>
                  <a:gd name="adj1" fmla="val -13800"/>
                  <a:gd name="adj2" fmla="val -8282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“right”  </a:t>
                </a:r>
                <a:endParaRPr lang="zh-TW" altLang="en-US" sz="2000" dirty="0"/>
              </a:p>
            </p:txBody>
          </p:sp>
          <p:sp>
            <p:nvSpPr>
              <p:cNvPr id="38" name="語音泡泡: 圓角矩形 37">
                <a:extLst>
                  <a:ext uri="{FF2B5EF4-FFF2-40B4-BE49-F238E27FC236}">
                    <a16:creationId xmlns:a16="http://schemas.microsoft.com/office/drawing/2014/main" id="{88B0BBC8-2E7F-4079-B21B-9C8BA372C873}"/>
                  </a:ext>
                </a:extLst>
              </p:cNvPr>
              <p:cNvSpPr/>
              <p:nvPr/>
            </p:nvSpPr>
            <p:spPr>
              <a:xfrm>
                <a:off x="6468001" y="3996513"/>
                <a:ext cx="1289693" cy="516086"/>
              </a:xfrm>
              <a:prstGeom prst="wedgeRoundRectCallout">
                <a:avLst>
                  <a:gd name="adj1" fmla="val -13800"/>
                  <a:gd name="adj2" fmla="val -8282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“fire”  </a:t>
                </a:r>
                <a:endParaRPr lang="zh-TW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747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 </a:t>
            </a:r>
            <a:r>
              <a:rPr lang="en-US" altLang="zh-TW" dirty="0" err="1"/>
              <a:t>v.s</a:t>
            </a:r>
            <a:r>
              <a:rPr lang="en-US" altLang="zh-TW" dirty="0"/>
              <a:t>. GAN</a:t>
            </a:r>
            <a:endParaRPr lang="zh-TW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EFE79B-C41D-824A-916E-17E201BB5809}"/>
              </a:ext>
            </a:extLst>
          </p:cNvPr>
          <p:cNvGrpSpPr/>
          <p:nvPr/>
        </p:nvGrpSpPr>
        <p:grpSpPr>
          <a:xfrm>
            <a:off x="1766302" y="1461436"/>
            <a:ext cx="8636951" cy="5188719"/>
            <a:chOff x="1766302" y="1461436"/>
            <a:chExt cx="8636951" cy="5188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07850A6B-22D6-44BD-82D2-423D2754660D}"/>
                    </a:ext>
                  </a:extLst>
                </p:cNvPr>
                <p:cNvSpPr txBox="1"/>
                <p:nvPr/>
              </p:nvSpPr>
              <p:spPr>
                <a:xfrm>
                  <a:off x="1766303" y="6250045"/>
                  <a:ext cx="61320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Reward Function </a:t>
                  </a:r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Discriminator</a:t>
                  </a:r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07850A6B-22D6-44BD-82D2-423D27546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303" y="6250045"/>
                  <a:ext cx="6132073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033" t="-9375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F1AA549-BD5C-4BFF-B535-4EB30DDCB380}"/>
                </a:ext>
              </a:extLst>
            </p:cNvPr>
            <p:cNvSpPr/>
            <p:nvPr/>
          </p:nvSpPr>
          <p:spPr>
            <a:xfrm>
              <a:off x="3748017" y="2536559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Actor</a:t>
              </a:r>
              <a:endParaRPr lang="zh-TW" altLang="en-US" dirty="0"/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C1D1A10F-64D1-43B8-A1AC-537F09E788F0}"/>
                </a:ext>
              </a:extLst>
            </p:cNvPr>
            <p:cNvCxnSpPr/>
            <p:nvPr/>
          </p:nvCxnSpPr>
          <p:spPr>
            <a:xfrm>
              <a:off x="4257396" y="2311273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6A68E0C-F940-4420-BBF3-4873FEFB1346}"/>
                </a:ext>
              </a:extLst>
            </p:cNvPr>
            <p:cNvCxnSpPr/>
            <p:nvPr/>
          </p:nvCxnSpPr>
          <p:spPr>
            <a:xfrm>
              <a:off x="4257396" y="315941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/>
                <p:nvPr/>
              </p:nvSpPr>
              <p:spPr>
                <a:xfrm>
                  <a:off x="3995273" y="1827987"/>
                  <a:ext cx="4397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B8EE44-1B39-4D41-8D00-68236897C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3" y="1827987"/>
                  <a:ext cx="43973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/>
                <p:nvPr/>
              </p:nvSpPr>
              <p:spPr>
                <a:xfrm>
                  <a:off x="3995274" y="3320599"/>
                  <a:ext cx="467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3DEF992-5262-4576-BDE4-BEBB460CB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274" y="3320599"/>
                  <a:ext cx="4678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4661657-9AA2-4738-9F55-4F82FB7D627B}"/>
                </a:ext>
              </a:extLst>
            </p:cNvPr>
            <p:cNvSpPr/>
            <p:nvPr/>
          </p:nvSpPr>
          <p:spPr>
            <a:xfrm>
              <a:off x="5188366" y="2536559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A78A6E2B-0BEE-4252-97A6-E49CC988A8DD}"/>
                </a:ext>
              </a:extLst>
            </p:cNvPr>
            <p:cNvCxnSpPr>
              <a:cxnSpLocks/>
            </p:cNvCxnSpPr>
            <p:nvPr/>
          </p:nvCxnSpPr>
          <p:spPr>
            <a:xfrm>
              <a:off x="5682525" y="3186502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/>
                <p:nvPr/>
              </p:nvSpPr>
              <p:spPr>
                <a:xfrm>
                  <a:off x="5489284" y="3336591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ED95E0B-D4DF-44B4-A6CE-6641D93566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284" y="3336591"/>
                  <a:ext cx="4450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6A9E217-B0DC-4D99-9EA3-16EBD201E9D1}"/>
                </a:ext>
              </a:extLst>
            </p:cNvPr>
            <p:cNvSpPr/>
            <p:nvPr/>
          </p:nvSpPr>
          <p:spPr>
            <a:xfrm>
              <a:off x="2378233" y="2530773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EC712418-DAA7-4C82-A485-A9A075559A22}"/>
                </a:ext>
              </a:extLst>
            </p:cNvPr>
            <p:cNvCxnSpPr/>
            <p:nvPr/>
          </p:nvCxnSpPr>
          <p:spPr>
            <a:xfrm>
              <a:off x="2887589" y="3171289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/>
                <p:nvPr/>
              </p:nvSpPr>
              <p:spPr>
                <a:xfrm>
                  <a:off x="2649464" y="3308911"/>
                  <a:ext cx="4397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04B14FD3-0EFF-49C3-8BA5-623885E64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464" y="3308911"/>
                  <a:ext cx="43973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/>
                <p:nvPr/>
              </p:nvSpPr>
              <p:spPr>
                <a:xfrm>
                  <a:off x="5426044" y="1827987"/>
                  <a:ext cx="467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74B5D87-822C-4C76-91A4-9BD0AF0F0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6044" y="1827987"/>
                  <a:ext cx="46782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C447040D-BDAC-463A-8DF7-9CD1F7D78ADD}"/>
                </a:ext>
              </a:extLst>
            </p:cNvPr>
            <p:cNvCxnSpPr/>
            <p:nvPr/>
          </p:nvCxnSpPr>
          <p:spPr>
            <a:xfrm>
              <a:off x="5678695" y="228965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95190741-A9A4-458C-8F60-D43011C61160}"/>
                </a:ext>
              </a:extLst>
            </p:cNvPr>
            <p:cNvSpPr/>
            <p:nvPr/>
          </p:nvSpPr>
          <p:spPr>
            <a:xfrm>
              <a:off x="4428846" y="2073727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5EC0EF2-1773-4009-9B13-AD0BAD609A70}"/>
                </a:ext>
              </a:extLst>
            </p:cNvPr>
            <p:cNvSpPr/>
            <p:nvPr/>
          </p:nvSpPr>
          <p:spPr>
            <a:xfrm>
              <a:off x="6622518" y="2552551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Actor</a:t>
              </a:r>
              <a:endParaRPr lang="zh-TW" altLang="en-US" dirty="0"/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17AEB6C3-EC52-4153-836E-88D1460E5FEA}"/>
                </a:ext>
              </a:extLst>
            </p:cNvPr>
            <p:cNvCxnSpPr/>
            <p:nvPr/>
          </p:nvCxnSpPr>
          <p:spPr>
            <a:xfrm>
              <a:off x="7131897" y="232726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0BBEC893-5622-4815-8DD5-9D504469A476}"/>
                </a:ext>
              </a:extLst>
            </p:cNvPr>
            <p:cNvCxnSpPr/>
            <p:nvPr/>
          </p:nvCxnSpPr>
          <p:spPr>
            <a:xfrm>
              <a:off x="7131897" y="3175404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/>
                <p:nvPr/>
              </p:nvSpPr>
              <p:spPr>
                <a:xfrm>
                  <a:off x="6869774" y="1843979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121CEC3-A2A1-4336-B74D-261403EAB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1843979"/>
                  <a:ext cx="4450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/>
                <p:nvPr/>
              </p:nvSpPr>
              <p:spPr>
                <a:xfrm>
                  <a:off x="6869774" y="3336591"/>
                  <a:ext cx="4731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F6B3F6B-48A8-442C-9A4C-111395FA5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774" y="3336591"/>
                  <a:ext cx="47314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D170850-EDCE-44CE-AF74-1BB81752AF10}"/>
                </a:ext>
              </a:extLst>
            </p:cNvPr>
            <p:cNvSpPr/>
            <p:nvPr/>
          </p:nvSpPr>
          <p:spPr>
            <a:xfrm>
              <a:off x="8062867" y="2552551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Env</a:t>
              </a:r>
              <a:endParaRPr lang="zh-TW" altLang="en-US" dirty="0"/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EF950136-AFCD-41DA-875A-A0765680D7C1}"/>
                </a:ext>
              </a:extLst>
            </p:cNvPr>
            <p:cNvCxnSpPr/>
            <p:nvPr/>
          </p:nvCxnSpPr>
          <p:spPr>
            <a:xfrm>
              <a:off x="8563430" y="3185166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/>
                <p:nvPr/>
              </p:nvSpPr>
              <p:spPr>
                <a:xfrm>
                  <a:off x="8356148" y="3336591"/>
                  <a:ext cx="4450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2154FED4-8803-4CD1-9FF1-0BF6EDCD9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148" y="3336591"/>
                  <a:ext cx="4450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/>
                <p:nvPr/>
              </p:nvSpPr>
              <p:spPr>
                <a:xfrm>
                  <a:off x="8300544" y="1843979"/>
                  <a:ext cx="4731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A4C44D-3365-43EE-A55F-3B8F6CABF7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544" y="1843979"/>
                  <a:ext cx="47314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4C310BEB-6E38-4D70-A289-EF3B184B0876}"/>
                </a:ext>
              </a:extLst>
            </p:cNvPr>
            <p:cNvCxnSpPr/>
            <p:nvPr/>
          </p:nvCxnSpPr>
          <p:spPr>
            <a:xfrm>
              <a:off x="8553196" y="2305644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076B76BF-3855-47A3-A21C-0C2439E3B6A0}"/>
                </a:ext>
              </a:extLst>
            </p:cNvPr>
            <p:cNvSpPr/>
            <p:nvPr/>
          </p:nvSpPr>
          <p:spPr>
            <a:xfrm>
              <a:off x="7303347" y="2089719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E37A00F-945D-49F1-B413-2F88B1ACD1A2}"/>
                </a:ext>
              </a:extLst>
            </p:cNvPr>
            <p:cNvSpPr txBox="1"/>
            <p:nvPr/>
          </p:nvSpPr>
          <p:spPr>
            <a:xfrm>
              <a:off x="9150838" y="2530773"/>
              <a:ext cx="875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……</a:t>
              </a:r>
              <a:endParaRPr lang="zh-TW" altLang="en-US" sz="2000" b="1" dirty="0"/>
            </a:p>
          </p:txBody>
        </p:sp>
        <p:sp>
          <p:nvSpPr>
            <p:cNvPr id="76" name="手繪多邊形: 圖案 75">
              <a:extLst>
                <a:ext uri="{FF2B5EF4-FFF2-40B4-BE49-F238E27FC236}">
                  <a16:creationId xmlns:a16="http://schemas.microsoft.com/office/drawing/2014/main" id="{6C68FC44-2949-4D8D-BC1D-7058AA76A721}"/>
                </a:ext>
              </a:extLst>
            </p:cNvPr>
            <p:cNvSpPr/>
            <p:nvPr/>
          </p:nvSpPr>
          <p:spPr>
            <a:xfrm>
              <a:off x="3019197" y="2089719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7" name="手繪多邊形: 圖案 76">
              <a:extLst>
                <a:ext uri="{FF2B5EF4-FFF2-40B4-BE49-F238E27FC236}">
                  <a16:creationId xmlns:a16="http://schemas.microsoft.com/office/drawing/2014/main" id="{0BD6B0A4-D8D6-4634-934C-297D767B48F5}"/>
                </a:ext>
              </a:extLst>
            </p:cNvPr>
            <p:cNvSpPr/>
            <p:nvPr/>
          </p:nvSpPr>
          <p:spPr>
            <a:xfrm>
              <a:off x="5876495" y="209868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13ADE48-AFD9-4EAD-AEDF-7C021DCCEED7}"/>
                    </a:ext>
                  </a:extLst>
                </p:cNvPr>
                <p:cNvSpPr txBox="1"/>
                <p:nvPr/>
              </p:nvSpPr>
              <p:spPr>
                <a:xfrm>
                  <a:off x="7603178" y="5697191"/>
                  <a:ext cx="2315540" cy="871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13ADE48-AFD9-4EAD-AEDF-7C021DCCE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178" y="5697191"/>
                  <a:ext cx="2315540" cy="871201"/>
                </a:xfrm>
                <a:prstGeom prst="rect">
                  <a:avLst/>
                </a:prstGeom>
                <a:blipFill>
                  <a:blip r:embed="rId13"/>
                  <a:stretch>
                    <a:fillRect t="-94203" b="-150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8BE8B468-0989-4117-B69F-D2084B98EB95}"/>
                </a:ext>
              </a:extLst>
            </p:cNvPr>
            <p:cNvGrpSpPr/>
            <p:nvPr/>
          </p:nvGrpSpPr>
          <p:grpSpPr>
            <a:xfrm>
              <a:off x="2887589" y="3782403"/>
              <a:ext cx="1345376" cy="1456382"/>
              <a:chOff x="1376289" y="3545257"/>
              <a:chExt cx="1345376" cy="1456382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821663B-D222-431C-9657-E37771B5E54E}"/>
                  </a:ext>
                </a:extLst>
              </p:cNvPr>
              <p:cNvSpPr/>
              <p:nvPr/>
            </p:nvSpPr>
            <p:spPr>
              <a:xfrm>
                <a:off x="1489374" y="3840572"/>
                <a:ext cx="1150344" cy="57188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</a:t>
                </a:r>
                <a:endParaRPr lang="zh-TW" altLang="en-US" dirty="0"/>
              </a:p>
            </p:txBody>
          </p: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76EAB1E1-473D-4F71-AF46-983544C75919}"/>
                  </a:ext>
                </a:extLst>
              </p:cNvPr>
              <p:cNvGrpSpPr/>
              <p:nvPr/>
            </p:nvGrpSpPr>
            <p:grpSpPr>
              <a:xfrm>
                <a:off x="1820154" y="4431334"/>
                <a:ext cx="423193" cy="570305"/>
                <a:chOff x="1920826" y="4486194"/>
                <a:chExt cx="423193" cy="570305"/>
              </a:xfrm>
            </p:grpSpPr>
            <p:cxnSp>
              <p:nvCxnSpPr>
                <p:cNvPr id="79" name="直線單箭頭接點 78">
                  <a:extLst>
                    <a:ext uri="{FF2B5EF4-FFF2-40B4-BE49-F238E27FC236}">
                      <a16:creationId xmlns:a16="http://schemas.microsoft.com/office/drawing/2014/main" id="{5C01DB54-8953-446D-A198-C455794BA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3969" y="4486194"/>
                  <a:ext cx="0" cy="28938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1EADDD7D-9BAB-4D0E-ABF2-6FFB3DB5B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26" y="4687167"/>
                      <a:ext cx="42319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1EADDD7D-9BAB-4D0E-ABF2-6FFB3DB5B5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20826" y="4687167"/>
                      <a:ext cx="423193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3A07B439-40E4-40BB-B09B-DF8C51F7B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289" y="3545257"/>
                <a:ext cx="496250" cy="3620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CF087584-667C-4CE7-8A17-FBD7D58E32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7100" y="3554653"/>
                <a:ext cx="464565" cy="3312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73676896-B5C8-48A6-83F2-D7F16B342089}"/>
                </a:ext>
              </a:extLst>
            </p:cNvPr>
            <p:cNvGrpSpPr/>
            <p:nvPr/>
          </p:nvGrpSpPr>
          <p:grpSpPr>
            <a:xfrm>
              <a:off x="5678695" y="3825904"/>
              <a:ext cx="1345376" cy="1456382"/>
              <a:chOff x="1376289" y="3545257"/>
              <a:chExt cx="1345376" cy="1456382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219BB44-DC5C-40E6-9575-A2DEC3FD7D63}"/>
                  </a:ext>
                </a:extLst>
              </p:cNvPr>
              <p:cNvSpPr/>
              <p:nvPr/>
            </p:nvSpPr>
            <p:spPr>
              <a:xfrm>
                <a:off x="1489374" y="3840572"/>
                <a:ext cx="1150344" cy="57188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</a:t>
                </a:r>
                <a:endParaRPr lang="zh-TW" altLang="en-US" dirty="0"/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C278B45B-DC6B-4F68-87A1-905165F2D208}"/>
                  </a:ext>
                </a:extLst>
              </p:cNvPr>
              <p:cNvGrpSpPr/>
              <p:nvPr/>
            </p:nvGrpSpPr>
            <p:grpSpPr>
              <a:xfrm>
                <a:off x="1820154" y="4431334"/>
                <a:ext cx="428515" cy="570305"/>
                <a:chOff x="1920826" y="4486194"/>
                <a:chExt cx="428515" cy="570305"/>
              </a:xfrm>
            </p:grpSpPr>
            <p:cxnSp>
              <p:nvCxnSpPr>
                <p:cNvPr id="93" name="直線單箭頭接點 92">
                  <a:extLst>
                    <a:ext uri="{FF2B5EF4-FFF2-40B4-BE49-F238E27FC236}">
                      <a16:creationId xmlns:a16="http://schemas.microsoft.com/office/drawing/2014/main" id="{D88D4082-88D9-4D63-A835-3DCB2F193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3969" y="4486194"/>
                  <a:ext cx="0" cy="28938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矩形 93">
                      <a:extLst>
                        <a:ext uri="{FF2B5EF4-FFF2-40B4-BE49-F238E27FC236}">
                          <a16:creationId xmlns:a16="http://schemas.microsoft.com/office/drawing/2014/main" id="{DD543C62-9AA4-4F96-A468-52507E229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26" y="4687167"/>
                      <a:ext cx="42851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94" name="矩形 93">
                      <a:extLst>
                        <a:ext uri="{FF2B5EF4-FFF2-40B4-BE49-F238E27FC236}">
                          <a16:creationId xmlns:a16="http://schemas.microsoft.com/office/drawing/2014/main" id="{DD543C62-9AA4-4F96-A468-52507E2290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20826" y="4687167"/>
                      <a:ext cx="428515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1" name="直線單箭頭接點 90">
                <a:extLst>
                  <a:ext uri="{FF2B5EF4-FFF2-40B4-BE49-F238E27FC236}">
                    <a16:creationId xmlns:a16="http://schemas.microsoft.com/office/drawing/2014/main" id="{C281E107-694D-412F-8B67-AAB4628CB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289" y="3545257"/>
                <a:ext cx="496250" cy="3620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單箭頭接點 91">
                <a:extLst>
                  <a:ext uri="{FF2B5EF4-FFF2-40B4-BE49-F238E27FC236}">
                    <a16:creationId xmlns:a16="http://schemas.microsoft.com/office/drawing/2014/main" id="{3B4197D4-2F57-464F-B89E-196CE01206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7100" y="3554653"/>
                <a:ext cx="464565" cy="3312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29B64181-9184-4393-AACB-9DD488DD835A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25" y="5507330"/>
              <a:ext cx="0" cy="5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710E69CB-3B7D-4024-8726-970156925957}"/>
                </a:ext>
              </a:extLst>
            </p:cNvPr>
            <p:cNvCxnSpPr>
              <a:cxnSpLocks/>
            </p:cNvCxnSpPr>
            <p:nvPr/>
          </p:nvCxnSpPr>
          <p:spPr>
            <a:xfrm>
              <a:off x="6345703" y="5346043"/>
              <a:ext cx="0" cy="1612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45BF9344-219C-451E-A867-C109BAF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3550300" y="5318439"/>
              <a:ext cx="0" cy="1888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84DED578-4334-41A0-91DC-72153D5E1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0300" y="5507329"/>
              <a:ext cx="62795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4295B30A-B8C9-4DC4-9601-EEE9D46A01A2}"/>
                </a:ext>
              </a:extLst>
            </p:cNvPr>
            <p:cNvSpPr txBox="1"/>
            <p:nvPr/>
          </p:nvSpPr>
          <p:spPr>
            <a:xfrm>
              <a:off x="8235336" y="4173195"/>
              <a:ext cx="1831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“Black box”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DEEF9690-F695-4A64-93ED-E9A2481F9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9956" y="1940052"/>
              <a:ext cx="492595" cy="591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62D9C4A6-9F94-4CBD-8149-165BD62F6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0852" y="2004089"/>
              <a:ext cx="439541" cy="5711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F41D167F-6B9D-4084-8606-DF42379543A9}"/>
                </a:ext>
              </a:extLst>
            </p:cNvPr>
            <p:cNvCxnSpPr>
              <a:cxnSpLocks/>
              <a:stCxn id="89" idx="3"/>
              <a:endCxn id="85" idx="1"/>
            </p:cNvCxnSpPr>
            <p:nvPr/>
          </p:nvCxnSpPr>
          <p:spPr>
            <a:xfrm flipV="1">
              <a:off x="6942124" y="4357861"/>
              <a:ext cx="1293212" cy="492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8D385F38-574B-40F7-A3E2-529949213BCB}"/>
                </a:ext>
              </a:extLst>
            </p:cNvPr>
            <p:cNvCxnSpPr>
              <a:cxnSpLocks/>
            </p:cNvCxnSpPr>
            <p:nvPr/>
          </p:nvCxnSpPr>
          <p:spPr>
            <a:xfrm>
              <a:off x="8768310" y="3171161"/>
              <a:ext cx="420133" cy="10375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9B7D14B-26E5-42A0-B7EB-2F715542ECB8}"/>
                </a:ext>
              </a:extLst>
            </p:cNvPr>
            <p:cNvSpPr txBox="1"/>
            <p:nvPr/>
          </p:nvSpPr>
          <p:spPr>
            <a:xfrm>
              <a:off x="8087714" y="4553445"/>
              <a:ext cx="23155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You cannot use backpropagation.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33FC2A87-D310-40DD-9240-85AF8274DB3D}"/>
                    </a:ext>
                  </a:extLst>
                </p:cNvPr>
                <p:cNvSpPr txBox="1"/>
                <p:nvPr/>
              </p:nvSpPr>
              <p:spPr>
                <a:xfrm>
                  <a:off x="1766302" y="5724599"/>
                  <a:ext cx="358312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Actor </a:t>
                  </a:r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Generator</a:t>
                  </a:r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33FC2A87-D310-40DD-9240-85AF8274D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302" y="5724599"/>
                  <a:ext cx="3583122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1767" t="-6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B4A9AA1-CAB6-474A-B1C5-D3A94F29FBA0}"/>
                </a:ext>
              </a:extLst>
            </p:cNvPr>
            <p:cNvSpPr/>
            <p:nvPr/>
          </p:nvSpPr>
          <p:spPr>
            <a:xfrm>
              <a:off x="6240294" y="5862434"/>
              <a:ext cx="802078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altLang="zh-TW" sz="2000" b="1" dirty="0"/>
                <a:t>Fixed</a:t>
              </a:r>
              <a:r>
                <a:rPr lang="en-US" altLang="zh-TW" sz="2000" dirty="0"/>
                <a:t> </a:t>
              </a:r>
              <a:endParaRPr lang="zh-TW" altLang="en-US" sz="2000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1A74945-9BF9-480C-8EBA-B8295F802C30}"/>
                </a:ext>
              </a:extLst>
            </p:cNvPr>
            <p:cNvSpPr txBox="1"/>
            <p:nvPr/>
          </p:nvSpPr>
          <p:spPr>
            <a:xfrm>
              <a:off x="7250230" y="1495494"/>
              <a:ext cx="1371600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updated</a:t>
              </a:r>
              <a:endParaRPr lang="zh-TW" altLang="en-US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B23D547E-173F-4189-A7ED-5935C86C1D33}"/>
                </a:ext>
              </a:extLst>
            </p:cNvPr>
            <p:cNvSpPr txBox="1"/>
            <p:nvPr/>
          </p:nvSpPr>
          <p:spPr>
            <a:xfrm>
              <a:off x="4362671" y="1461436"/>
              <a:ext cx="1371600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updated</a:t>
              </a:r>
              <a:endParaRPr lang="zh-TW" altLang="en-US" dirty="0"/>
            </a:p>
          </p:txBody>
        </p:sp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89D42E58-F7B2-49F0-A24E-9D50A9ECAD53}"/>
                </a:ext>
              </a:extLst>
            </p:cNvPr>
            <p:cNvSpPr/>
            <p:nvPr/>
          </p:nvSpPr>
          <p:spPr>
            <a:xfrm flipV="1">
              <a:off x="9680108" y="5912214"/>
              <a:ext cx="399041" cy="667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78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472D09-5971-8C48-BFFF-E817CC48E420}"/>
              </a:ext>
            </a:extLst>
          </p:cNvPr>
          <p:cNvGrpSpPr/>
          <p:nvPr/>
        </p:nvGrpSpPr>
        <p:grpSpPr>
          <a:xfrm>
            <a:off x="2106307" y="1600781"/>
            <a:ext cx="8387951" cy="4586068"/>
            <a:chOff x="2106307" y="1600781"/>
            <a:chExt cx="8387951" cy="4586068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5115020" y="4403632"/>
              <a:ext cx="5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We have demonstration of the expert.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9A200E69-436E-475A-8F71-5F58617F95F7}"/>
                </a:ext>
              </a:extLst>
            </p:cNvPr>
            <p:cNvGrpSpPr/>
            <p:nvPr/>
          </p:nvGrpSpPr>
          <p:grpSpPr>
            <a:xfrm>
              <a:off x="2579693" y="1600781"/>
              <a:ext cx="7648418" cy="1877936"/>
              <a:chOff x="936423" y="1351793"/>
              <a:chExt cx="7648418" cy="187793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4B620C7-AD0A-4026-8895-B9085334FFF6}"/>
                  </a:ext>
                </a:extLst>
              </p:cNvPr>
              <p:cNvSpPr/>
              <p:nvPr/>
            </p:nvSpPr>
            <p:spPr>
              <a:xfrm>
                <a:off x="2306207" y="2060366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Actor</a:t>
                </a:r>
                <a:endParaRPr lang="zh-TW" altLang="en-US" dirty="0"/>
              </a:p>
            </p:txBody>
          </p: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4012151D-122E-4AC9-B90E-586452D536F9}"/>
                  </a:ext>
                </a:extLst>
              </p:cNvPr>
              <p:cNvCxnSpPr/>
              <p:nvPr/>
            </p:nvCxnSpPr>
            <p:spPr>
              <a:xfrm>
                <a:off x="2815587" y="1835079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0644841A-E81B-48EE-84D6-F74D76DE5D4B}"/>
                  </a:ext>
                </a:extLst>
              </p:cNvPr>
              <p:cNvCxnSpPr/>
              <p:nvPr/>
            </p:nvCxnSpPr>
            <p:spPr>
              <a:xfrm>
                <a:off x="2815587" y="2683218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72AA75F-4706-400C-8EA1-CC5376C82728}"/>
                      </a:ext>
                    </a:extLst>
                  </p:cNvPr>
                  <p:cNvSpPr/>
                  <p:nvPr/>
                </p:nvSpPr>
                <p:spPr>
                  <a:xfrm>
                    <a:off x="2553464" y="1351793"/>
                    <a:ext cx="43973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72AA75F-4706-400C-8EA1-CC5376C82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3464" y="1351793"/>
                    <a:ext cx="43973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EF4EE0EA-7148-4714-8999-28E4A1B1F354}"/>
                      </a:ext>
                    </a:extLst>
                  </p:cNvPr>
                  <p:cNvSpPr/>
                  <p:nvPr/>
                </p:nvSpPr>
                <p:spPr>
                  <a:xfrm>
                    <a:off x="2553464" y="2844405"/>
                    <a:ext cx="4678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EF4EE0EA-7148-4714-8999-28E4A1B1F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3464" y="2844405"/>
                    <a:ext cx="4678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DE7E4DC-0C57-4725-9FF8-8FF95E03C1D9}"/>
                  </a:ext>
                </a:extLst>
              </p:cNvPr>
              <p:cNvSpPr/>
              <p:nvPr/>
            </p:nvSpPr>
            <p:spPr>
              <a:xfrm>
                <a:off x="3746556" y="2060366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871DEE11-058E-4E88-959D-B5E7E6CCE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716" y="2710308"/>
                <a:ext cx="0" cy="233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D2E17F6C-AFE7-48C3-BFC1-3B9BC11E0388}"/>
                      </a:ext>
                    </a:extLst>
                  </p:cNvPr>
                  <p:cNvSpPr/>
                  <p:nvPr/>
                </p:nvSpPr>
                <p:spPr>
                  <a:xfrm>
                    <a:off x="4047475" y="2860397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D2E17F6C-AFE7-48C3-BFC1-3B9BC11E03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7475" y="2860397"/>
                    <a:ext cx="44505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9B1380F-A3F8-4B07-911D-EF810213D542}"/>
                  </a:ext>
                </a:extLst>
              </p:cNvPr>
              <p:cNvSpPr/>
              <p:nvPr/>
            </p:nvSpPr>
            <p:spPr>
              <a:xfrm>
                <a:off x="936423" y="2054580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2F0FEB70-0238-46C1-B387-EC58DA23DD32}"/>
                  </a:ext>
                </a:extLst>
              </p:cNvPr>
              <p:cNvCxnSpPr/>
              <p:nvPr/>
            </p:nvCxnSpPr>
            <p:spPr>
              <a:xfrm>
                <a:off x="1445780" y="2695095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20E6770D-4DF2-4D16-A61E-2685ABB7BD76}"/>
                      </a:ext>
                    </a:extLst>
                  </p:cNvPr>
                  <p:cNvSpPr/>
                  <p:nvPr/>
                </p:nvSpPr>
                <p:spPr>
                  <a:xfrm>
                    <a:off x="1207655" y="2832717"/>
                    <a:ext cx="43973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20E6770D-4DF2-4D16-A61E-2685ABB7BD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655" y="2832717"/>
                    <a:ext cx="4397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BA8D557D-123F-4DB5-A4FA-D722B62705CE}"/>
                      </a:ext>
                    </a:extLst>
                  </p:cNvPr>
                  <p:cNvSpPr/>
                  <p:nvPr/>
                </p:nvSpPr>
                <p:spPr>
                  <a:xfrm>
                    <a:off x="3984234" y="1351793"/>
                    <a:ext cx="4678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BA8D557D-123F-4DB5-A4FA-D722B62705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4234" y="1351793"/>
                    <a:ext cx="46782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129A5D18-5067-4EBD-B86C-6BF950431926}"/>
                  </a:ext>
                </a:extLst>
              </p:cNvPr>
              <p:cNvCxnSpPr/>
              <p:nvPr/>
            </p:nvCxnSpPr>
            <p:spPr>
              <a:xfrm>
                <a:off x="4236886" y="1813458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90BF7B6C-739A-4E0B-99E3-93DF72B24E7D}"/>
                  </a:ext>
                </a:extLst>
              </p:cNvPr>
              <p:cNvSpPr/>
              <p:nvPr/>
            </p:nvSpPr>
            <p:spPr>
              <a:xfrm>
                <a:off x="2987037" y="1597533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6324886-510B-452C-BE19-036829BC3EF6}"/>
                  </a:ext>
                </a:extLst>
              </p:cNvPr>
              <p:cNvSpPr/>
              <p:nvPr/>
            </p:nvSpPr>
            <p:spPr>
              <a:xfrm>
                <a:off x="5180708" y="2076358"/>
                <a:ext cx="980661" cy="622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Actor</a:t>
                </a:r>
                <a:endParaRPr lang="zh-TW" altLang="en-US" dirty="0"/>
              </a:p>
            </p:txBody>
          </p: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3F92BA20-94C4-4B82-8467-983CA4057085}"/>
                  </a:ext>
                </a:extLst>
              </p:cNvPr>
              <p:cNvCxnSpPr/>
              <p:nvPr/>
            </p:nvCxnSpPr>
            <p:spPr>
              <a:xfrm>
                <a:off x="5690088" y="1851071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740220E-560A-48AB-84CB-D6E411197548}"/>
                  </a:ext>
                </a:extLst>
              </p:cNvPr>
              <p:cNvCxnSpPr/>
              <p:nvPr/>
            </p:nvCxnSpPr>
            <p:spPr>
              <a:xfrm>
                <a:off x="5690088" y="2699210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7C13AF4-8CB2-4C31-9321-91FEB1D5C8FC}"/>
                      </a:ext>
                    </a:extLst>
                  </p:cNvPr>
                  <p:cNvSpPr/>
                  <p:nvPr/>
                </p:nvSpPr>
                <p:spPr>
                  <a:xfrm>
                    <a:off x="5427965" y="1367785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7C13AF4-8CB2-4C31-9321-91FEB1D5C8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65" y="1367785"/>
                    <a:ext cx="4450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C924BD3-E280-4B0A-9797-B626EC22350D}"/>
                      </a:ext>
                    </a:extLst>
                  </p:cNvPr>
                  <p:cNvSpPr/>
                  <p:nvPr/>
                </p:nvSpPr>
                <p:spPr>
                  <a:xfrm>
                    <a:off x="5427965" y="2860397"/>
                    <a:ext cx="4731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C924BD3-E280-4B0A-9797-B626EC2235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65" y="2860397"/>
                    <a:ext cx="47314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52754BA-09C3-45D4-83BB-1B3E5CDFA564}"/>
                  </a:ext>
                </a:extLst>
              </p:cNvPr>
              <p:cNvSpPr/>
              <p:nvPr/>
            </p:nvSpPr>
            <p:spPr>
              <a:xfrm>
                <a:off x="6621057" y="2076358"/>
                <a:ext cx="980661" cy="6228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Env</a:t>
                </a:r>
                <a:endParaRPr lang="zh-TW" altLang="en-US" dirty="0"/>
              </a:p>
            </p:txBody>
          </p: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2161482-DB1C-48E7-A5EF-CC75B720FE5B}"/>
                  </a:ext>
                </a:extLst>
              </p:cNvPr>
              <p:cNvCxnSpPr/>
              <p:nvPr/>
            </p:nvCxnSpPr>
            <p:spPr>
              <a:xfrm>
                <a:off x="7121621" y="2708972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7232C9C1-ED51-4F15-8003-A16901127B73}"/>
                      </a:ext>
                    </a:extLst>
                  </p:cNvPr>
                  <p:cNvSpPr/>
                  <p:nvPr/>
                </p:nvSpPr>
                <p:spPr>
                  <a:xfrm>
                    <a:off x="6914339" y="2860397"/>
                    <a:ext cx="44505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7232C9C1-ED51-4F15-8003-A16901127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4339" y="2860397"/>
                    <a:ext cx="4450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689564F1-046C-42FC-AAC0-D3E2BFC038D4}"/>
                      </a:ext>
                    </a:extLst>
                  </p:cNvPr>
                  <p:cNvSpPr/>
                  <p:nvPr/>
                </p:nvSpPr>
                <p:spPr>
                  <a:xfrm>
                    <a:off x="6858735" y="1367785"/>
                    <a:ext cx="4731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689564F1-046C-42FC-AAC0-D3E2BFC038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735" y="1367785"/>
                    <a:ext cx="47314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DA1ED6A8-76EC-433D-8041-689E09149629}"/>
                  </a:ext>
                </a:extLst>
              </p:cNvPr>
              <p:cNvCxnSpPr/>
              <p:nvPr/>
            </p:nvCxnSpPr>
            <p:spPr>
              <a:xfrm>
                <a:off x="7111387" y="1829450"/>
                <a:ext cx="0" cy="2252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手繪多邊形: 圖案 44">
                <a:extLst>
                  <a:ext uri="{FF2B5EF4-FFF2-40B4-BE49-F238E27FC236}">
                    <a16:creationId xmlns:a16="http://schemas.microsoft.com/office/drawing/2014/main" id="{AB39EE71-495E-4CA9-A9C1-3FF61DFBC739}"/>
                  </a:ext>
                </a:extLst>
              </p:cNvPr>
              <p:cNvSpPr/>
              <p:nvPr/>
            </p:nvSpPr>
            <p:spPr>
              <a:xfrm>
                <a:off x="5861538" y="1613525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942000F-DE28-4C66-A509-314E6A22B8F9}"/>
                  </a:ext>
                </a:extLst>
              </p:cNvPr>
              <p:cNvSpPr txBox="1"/>
              <p:nvPr/>
            </p:nvSpPr>
            <p:spPr>
              <a:xfrm>
                <a:off x="7709029" y="2054580"/>
                <a:ext cx="875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/>
                  <a:t>……</a:t>
                </a:r>
                <a:endParaRPr lang="zh-TW" altLang="en-US" sz="2000" b="1" dirty="0"/>
              </a:p>
            </p:txBody>
          </p:sp>
          <p:sp>
            <p:nvSpPr>
              <p:cNvPr id="51" name="手繪多邊形: 圖案 50">
                <a:extLst>
                  <a:ext uri="{FF2B5EF4-FFF2-40B4-BE49-F238E27FC236}">
                    <a16:creationId xmlns:a16="http://schemas.microsoft.com/office/drawing/2014/main" id="{9891BFA5-5C00-4F3A-B894-0331F87485F0}"/>
                  </a:ext>
                </a:extLst>
              </p:cNvPr>
              <p:cNvSpPr/>
              <p:nvPr/>
            </p:nvSpPr>
            <p:spPr>
              <a:xfrm>
                <a:off x="1577388" y="1613525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F0C02A54-A966-4C79-870D-96E572C01111}"/>
                  </a:ext>
                </a:extLst>
              </p:cNvPr>
              <p:cNvSpPr/>
              <p:nvPr/>
            </p:nvSpPr>
            <p:spPr>
              <a:xfrm>
                <a:off x="4434686" y="1622491"/>
                <a:ext cx="1072048" cy="1530585"/>
              </a:xfrm>
              <a:custGeom>
                <a:avLst/>
                <a:gdLst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09600 w 1085850"/>
                  <a:gd name="connsiteY5" fmla="*/ 120650 h 1530585"/>
                  <a:gd name="connsiteX6" fmla="*/ 1085850 w 1085850"/>
                  <a:gd name="connsiteY6" fmla="*/ 0 h 1530585"/>
                  <a:gd name="connsiteX0" fmla="*/ 0 w 1085850"/>
                  <a:gd name="connsiteY0" fmla="*/ 1530350 h 1530585"/>
                  <a:gd name="connsiteX1" fmla="*/ 361950 w 1085850"/>
                  <a:gd name="connsiteY1" fmla="*/ 1447800 h 1530585"/>
                  <a:gd name="connsiteX2" fmla="*/ 527050 w 1085850"/>
                  <a:gd name="connsiteY2" fmla="*/ 1022350 h 1530585"/>
                  <a:gd name="connsiteX3" fmla="*/ 546100 w 1085850"/>
                  <a:gd name="connsiteY3" fmla="*/ 685800 h 1530585"/>
                  <a:gd name="connsiteX4" fmla="*/ 539750 w 1085850"/>
                  <a:gd name="connsiteY4" fmla="*/ 368300 h 1530585"/>
                  <a:gd name="connsiteX5" fmla="*/ 693213 w 1085850"/>
                  <a:gd name="connsiteY5" fmla="*/ 152400 h 1530585"/>
                  <a:gd name="connsiteX6" fmla="*/ 1085850 w 1085850"/>
                  <a:gd name="connsiteY6" fmla="*/ 0 h 153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850" h="1530585">
                    <a:moveTo>
                      <a:pt x="0" y="1530350"/>
                    </a:moveTo>
                    <a:cubicBezTo>
                      <a:pt x="137054" y="1531408"/>
                      <a:pt x="274108" y="1532467"/>
                      <a:pt x="361950" y="1447800"/>
                    </a:cubicBezTo>
                    <a:cubicBezTo>
                      <a:pt x="449792" y="1363133"/>
                      <a:pt x="496358" y="1149350"/>
                      <a:pt x="527050" y="1022350"/>
                    </a:cubicBezTo>
                    <a:cubicBezTo>
                      <a:pt x="557742" y="895350"/>
                      <a:pt x="543983" y="794808"/>
                      <a:pt x="546100" y="685800"/>
                    </a:cubicBezTo>
                    <a:cubicBezTo>
                      <a:pt x="548217" y="576792"/>
                      <a:pt x="515231" y="457200"/>
                      <a:pt x="539750" y="368300"/>
                    </a:cubicBezTo>
                    <a:cubicBezTo>
                      <a:pt x="564269" y="279400"/>
                      <a:pt x="602196" y="213783"/>
                      <a:pt x="693213" y="152400"/>
                    </a:cubicBezTo>
                    <a:cubicBezTo>
                      <a:pt x="784230" y="91017"/>
                      <a:pt x="893233" y="29633"/>
                      <a:pt x="108585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C2E47EB-BC4D-40BC-BDB5-4B6A91BEEACD}"/>
                </a:ext>
              </a:extLst>
            </p:cNvPr>
            <p:cNvSpPr txBox="1"/>
            <p:nvPr/>
          </p:nvSpPr>
          <p:spPr>
            <a:xfrm>
              <a:off x="3744777" y="3603135"/>
              <a:ext cx="4666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reward function is not available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B46ABD7-83DC-4D2E-8C43-BDE28DDB99C0}"/>
                </a:ext>
              </a:extLst>
            </p:cNvPr>
            <p:cNvGrpSpPr/>
            <p:nvPr/>
          </p:nvGrpSpPr>
          <p:grpSpPr>
            <a:xfrm>
              <a:off x="4814501" y="4984629"/>
              <a:ext cx="2186609" cy="1202220"/>
              <a:chOff x="3460773" y="1963183"/>
              <a:chExt cx="2186609" cy="1202220"/>
            </a:xfrm>
          </p:grpSpPr>
          <p:sp>
            <p:nvSpPr>
              <p:cNvPr id="55" name="圓柱形 54">
                <a:extLst>
                  <a:ext uri="{FF2B5EF4-FFF2-40B4-BE49-F238E27FC236}">
                    <a16:creationId xmlns:a16="http://schemas.microsoft.com/office/drawing/2014/main" id="{E78CC7A6-7344-4691-BB59-A5E3B1F971C1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B24B4AD9-6090-4741-BD75-E476D18481D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B24B4AD9-6090-4741-BD75-E476D18481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051FBFBC-0A35-4FCF-9905-0BA8DC2B03BC}"/>
                    </a:ext>
                  </a:extLst>
                </p:cNvPr>
                <p:cNvSpPr txBox="1"/>
                <p:nvPr/>
              </p:nvSpPr>
              <p:spPr>
                <a:xfrm>
                  <a:off x="7314308" y="5173520"/>
                  <a:ext cx="272504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Each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a14:m>
                  <a:r>
                    <a:rPr lang="zh-TW" altLang="en-US" dirty="0"/>
                    <a:t> </a:t>
                  </a:r>
                  <a:r>
                    <a:rPr lang="en-US" altLang="zh-TW" dirty="0"/>
                    <a:t>is a trajectory of the expert.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051FBFBC-0A35-4FCF-9905-0BA8DC2B0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308" y="5173520"/>
                  <a:ext cx="2725042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2326" t="-1923" r="-232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A7C2FA5-1386-401A-B35D-B52859FE04C2}"/>
                </a:ext>
              </a:extLst>
            </p:cNvPr>
            <p:cNvSpPr txBox="1"/>
            <p:nvPr/>
          </p:nvSpPr>
          <p:spPr>
            <a:xfrm>
              <a:off x="2106307" y="4610166"/>
              <a:ext cx="2669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Self driving: record human drivers</a:t>
              </a:r>
              <a:endParaRPr lang="zh-TW" altLang="en-US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EA0DE07-769F-4C75-857B-9A260B64CD4A}"/>
                </a:ext>
              </a:extLst>
            </p:cNvPr>
            <p:cNvSpPr txBox="1"/>
            <p:nvPr/>
          </p:nvSpPr>
          <p:spPr>
            <a:xfrm>
              <a:off x="2106307" y="5483757"/>
              <a:ext cx="2178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Robot: grab the arm of robot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902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08992F-D366-3F48-BA00-0891B73EE7A7}"/>
              </a:ext>
            </a:extLst>
          </p:cNvPr>
          <p:cNvGrpSpPr/>
          <p:nvPr/>
        </p:nvGrpSpPr>
        <p:grpSpPr>
          <a:xfrm>
            <a:off x="1992045" y="1446692"/>
            <a:ext cx="8399460" cy="4810957"/>
            <a:chOff x="1992045" y="1446692"/>
            <a:chExt cx="8399460" cy="4810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BD4A70-7BF8-46F9-A93C-694B6E348A07}"/>
                </a:ext>
              </a:extLst>
            </p:cNvPr>
            <p:cNvSpPr/>
            <p:nvPr/>
          </p:nvSpPr>
          <p:spPr>
            <a:xfrm>
              <a:off x="1992045" y="3338272"/>
              <a:ext cx="1876011" cy="13233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Reward Function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CDAB192-E12E-4231-96FB-B81A25A3E062}"/>
                </a:ext>
              </a:extLst>
            </p:cNvPr>
            <p:cNvSpPr/>
            <p:nvPr/>
          </p:nvSpPr>
          <p:spPr>
            <a:xfrm>
              <a:off x="4551035" y="1992159"/>
              <a:ext cx="3113354" cy="8816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Environment</a:t>
              </a:r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C4C48B6-A272-42CC-AB26-F63B208BD5D3}"/>
                </a:ext>
              </a:extLst>
            </p:cNvPr>
            <p:cNvSpPr/>
            <p:nvPr/>
          </p:nvSpPr>
          <p:spPr>
            <a:xfrm>
              <a:off x="8344224" y="3336288"/>
              <a:ext cx="1876011" cy="13253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Optimal Actor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C746377-9109-4BE1-B4AE-97AA701CAFDD}"/>
                </a:ext>
              </a:extLst>
            </p:cNvPr>
            <p:cNvSpPr/>
            <p:nvPr/>
          </p:nvSpPr>
          <p:spPr>
            <a:xfrm>
              <a:off x="4551035" y="3336289"/>
              <a:ext cx="3123264" cy="1325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Inverse Reinforcement Learning</a:t>
              </a:r>
              <a:endParaRPr lang="zh-TW" altLang="en-US" dirty="0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674AF540-5A0D-4415-971E-AFFDEDE5A0DC}"/>
                </a:ext>
              </a:extLst>
            </p:cNvPr>
            <p:cNvSpPr/>
            <p:nvPr/>
          </p:nvSpPr>
          <p:spPr>
            <a:xfrm>
              <a:off x="3957569" y="3678332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6250FBF-862F-4EEB-831E-05593488D5C4}"/>
                </a:ext>
              </a:extLst>
            </p:cNvPr>
            <p:cNvSpPr/>
            <p:nvPr/>
          </p:nvSpPr>
          <p:spPr>
            <a:xfrm>
              <a:off x="7739427" y="3728316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C68AFC3-97CA-47A9-8268-86490C3F156F}"/>
                </a:ext>
              </a:extLst>
            </p:cNvPr>
            <p:cNvSpPr/>
            <p:nvPr/>
          </p:nvSpPr>
          <p:spPr>
            <a:xfrm rot="5400000">
              <a:off x="5880844" y="2823770"/>
              <a:ext cx="450588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6D67117-C0A6-44AE-B1AC-E50661F67986}"/>
                </a:ext>
              </a:extLst>
            </p:cNvPr>
            <p:cNvSpPr txBox="1"/>
            <p:nvPr/>
          </p:nvSpPr>
          <p:spPr>
            <a:xfrm>
              <a:off x="2931360" y="5103349"/>
              <a:ext cx="7284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TW" dirty="0"/>
                <a:t>Using the reward function to find the </a:t>
              </a:r>
              <a:r>
                <a:rPr lang="en-US" altLang="zh-TW" b="1" i="1" u="sng" dirty="0"/>
                <a:t>optimal actor</a:t>
              </a:r>
              <a:r>
                <a:rPr lang="en-US" altLang="zh-TW" dirty="0"/>
                <a:t>.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A0DAD4E-5C86-47DE-9893-5C65A109B497}"/>
                </a:ext>
              </a:extLst>
            </p:cNvPr>
            <p:cNvSpPr txBox="1"/>
            <p:nvPr/>
          </p:nvSpPr>
          <p:spPr>
            <a:xfrm>
              <a:off x="2931360" y="5611318"/>
              <a:ext cx="7107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TW" dirty="0"/>
                <a:t>Modeling reward can be easier. Simple reward function can lead to complex policy.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C77524-6483-499A-B599-60B1FF5C86E3}"/>
                </a:ext>
              </a:extLst>
            </p:cNvPr>
            <p:cNvSpPr/>
            <p:nvPr/>
          </p:nvSpPr>
          <p:spPr>
            <a:xfrm>
              <a:off x="4544506" y="3364565"/>
              <a:ext cx="3123264" cy="1325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Reinforcement Learning</a:t>
              </a:r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34C2833-1BE1-4BE3-B509-1613F3E98058}"/>
                </a:ext>
              </a:extLst>
            </p:cNvPr>
            <p:cNvSpPr/>
            <p:nvPr/>
          </p:nvSpPr>
          <p:spPr>
            <a:xfrm flipH="1">
              <a:off x="7679270" y="3728316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353D76A9-9539-4528-A050-6EDFC2A45766}"/>
                </a:ext>
              </a:extLst>
            </p:cNvPr>
            <p:cNvSpPr/>
            <p:nvPr/>
          </p:nvSpPr>
          <p:spPr>
            <a:xfrm flipH="1">
              <a:off x="3901894" y="3672021"/>
              <a:ext cx="542371" cy="574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4" name="箭號: 彎曲 3">
              <a:extLst>
                <a:ext uri="{FF2B5EF4-FFF2-40B4-BE49-F238E27FC236}">
                  <a16:creationId xmlns:a16="http://schemas.microsoft.com/office/drawing/2014/main" id="{8CAEC9C2-6DAF-43F1-AFDE-21159F35CC20}"/>
                </a:ext>
              </a:extLst>
            </p:cNvPr>
            <p:cNvSpPr/>
            <p:nvPr/>
          </p:nvSpPr>
          <p:spPr>
            <a:xfrm flipV="1">
              <a:off x="2327899" y="4751993"/>
              <a:ext cx="602151" cy="716125"/>
            </a:xfrm>
            <a:prstGeom prst="ben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C26FE82-56E8-4EC6-9F8C-385F2FF1E35A}"/>
                </a:ext>
              </a:extLst>
            </p:cNvPr>
            <p:cNvSpPr/>
            <p:nvPr/>
          </p:nvSpPr>
          <p:spPr>
            <a:xfrm>
              <a:off x="8574158" y="3593222"/>
              <a:ext cx="1438689" cy="8114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Expert</a:t>
              </a:r>
              <a:endParaRPr lang="zh-TW" altLang="en-US" sz="2000" dirty="0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F6CDDF86-C75A-4500-93B3-AFE5901D2102}"/>
                </a:ext>
              </a:extLst>
            </p:cNvPr>
            <p:cNvGrpSpPr/>
            <p:nvPr/>
          </p:nvGrpSpPr>
          <p:grpSpPr>
            <a:xfrm>
              <a:off x="8195497" y="1446692"/>
              <a:ext cx="2196008" cy="1980951"/>
              <a:chOff x="6957391" y="230507"/>
              <a:chExt cx="2196008" cy="1980951"/>
            </a:xfrm>
          </p:grpSpPr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6588860-ED09-4FC3-A431-72018C71E631}"/>
                  </a:ext>
                </a:extLst>
              </p:cNvPr>
              <p:cNvSpPr txBox="1"/>
              <p:nvPr/>
            </p:nvSpPr>
            <p:spPr>
              <a:xfrm>
                <a:off x="6965913" y="230507"/>
                <a:ext cx="2187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demonstration of the expert</a:t>
                </a:r>
                <a:endParaRPr lang="zh-TW" altLang="en-US" dirty="0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38DA3B3B-96B6-4D36-81A0-E919AF208CEA}"/>
                  </a:ext>
                </a:extLst>
              </p:cNvPr>
              <p:cNvGrpSpPr/>
              <p:nvPr/>
            </p:nvGrpSpPr>
            <p:grpSpPr>
              <a:xfrm>
                <a:off x="6957391" y="1009238"/>
                <a:ext cx="2186609" cy="1202220"/>
                <a:chOff x="3460773" y="1963183"/>
                <a:chExt cx="2186609" cy="1202220"/>
              </a:xfrm>
            </p:grpSpPr>
            <p:sp>
              <p:nvSpPr>
                <p:cNvPr id="24" name="圓柱形 23">
                  <a:extLst>
                    <a:ext uri="{FF2B5EF4-FFF2-40B4-BE49-F238E27FC236}">
                      <a16:creationId xmlns:a16="http://schemas.microsoft.com/office/drawing/2014/main" id="{E4094AB8-4796-4F44-B54D-80789247253F}"/>
                    </a:ext>
                  </a:extLst>
                </p:cNvPr>
                <p:cNvSpPr/>
                <p:nvPr/>
              </p:nvSpPr>
              <p:spPr>
                <a:xfrm>
                  <a:off x="3460773" y="1963183"/>
                  <a:ext cx="2186609" cy="1202220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BCD8C226-A796-4435-979E-7B2D0CF3D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8695" y="2415741"/>
                      <a:ext cx="21686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BCD8C226-A796-4435-979E-7B2D0CF3D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8695" y="2415741"/>
                      <a:ext cx="21686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972810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0CCC83-8170-6247-B73C-4BC1948F5667}"/>
              </a:ext>
            </a:extLst>
          </p:cNvPr>
          <p:cNvGrpSpPr/>
          <p:nvPr/>
        </p:nvGrpSpPr>
        <p:grpSpPr>
          <a:xfrm>
            <a:off x="1995565" y="1228970"/>
            <a:ext cx="8460088" cy="5092362"/>
            <a:chOff x="1995565" y="1228970"/>
            <a:chExt cx="8460088" cy="50923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FD8AD68-6A50-4BEC-8E4A-62FE11DD43C2}"/>
                    </a:ext>
                  </a:extLst>
                </p:cNvPr>
                <p:cNvSpPr/>
                <p:nvPr/>
              </p:nvSpPr>
              <p:spPr>
                <a:xfrm>
                  <a:off x="2357540" y="2204684"/>
                  <a:ext cx="1559505" cy="7692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Expert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FD8AD68-6A50-4BEC-8E4A-62FE11DD43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540" y="2204684"/>
                  <a:ext cx="1559505" cy="7692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E676BAF-565E-4090-B099-B41D7F832A23}"/>
                    </a:ext>
                  </a:extLst>
                </p:cNvPr>
                <p:cNvSpPr/>
                <p:nvPr/>
              </p:nvSpPr>
              <p:spPr>
                <a:xfrm>
                  <a:off x="4886598" y="5253244"/>
                  <a:ext cx="1543532" cy="74799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Actor </a:t>
                  </a:r>
                  <a14:m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E676BAF-565E-4090-B099-B41D7F832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98" y="5253244"/>
                  <a:ext cx="1543532" cy="74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320837-7E6B-47F3-8996-AB3917B5F0EE}"/>
                </a:ext>
              </a:extLst>
            </p:cNvPr>
            <p:cNvSpPr/>
            <p:nvPr/>
          </p:nvSpPr>
          <p:spPr>
            <a:xfrm>
              <a:off x="7494200" y="2204317"/>
              <a:ext cx="2609190" cy="12218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Obtain</a:t>
              </a:r>
            </a:p>
            <a:p>
              <a:pPr algn="ctr"/>
              <a:r>
                <a:rPr lang="en-US" altLang="zh-TW" dirty="0"/>
                <a:t>Reward Function R</a:t>
              </a:r>
              <a:endParaRPr lang="zh-TW" altLang="en-US" dirty="0"/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23B0D0-1605-4461-A706-8821049698B1}"/>
                </a:ext>
              </a:extLst>
            </p:cNvPr>
            <p:cNvGrpSpPr/>
            <p:nvPr/>
          </p:nvGrpSpPr>
          <p:grpSpPr>
            <a:xfrm>
              <a:off x="4565061" y="2000140"/>
              <a:ext cx="2186609" cy="1202220"/>
              <a:chOff x="3460773" y="1963183"/>
              <a:chExt cx="2186609" cy="1202220"/>
            </a:xfrm>
          </p:grpSpPr>
          <p:sp>
            <p:nvSpPr>
              <p:cNvPr id="14" name="圓柱形 13">
                <a:extLst>
                  <a:ext uri="{FF2B5EF4-FFF2-40B4-BE49-F238E27FC236}">
                    <a16:creationId xmlns:a16="http://schemas.microsoft.com/office/drawing/2014/main" id="{CC63CDF7-757C-42AB-865A-3C99624A202E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FCB5BAA-A793-4765-9C62-5D9A3F76493D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FCB5BAA-A793-4765-9C62-5D9A3F7649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0C85294-BDBD-4B52-9384-F690162B5A8F}"/>
                </a:ext>
              </a:extLst>
            </p:cNvPr>
            <p:cNvGrpSpPr/>
            <p:nvPr/>
          </p:nvGrpSpPr>
          <p:grpSpPr>
            <a:xfrm>
              <a:off x="4565061" y="3646274"/>
              <a:ext cx="2186609" cy="1202220"/>
              <a:chOff x="3478695" y="3449155"/>
              <a:chExt cx="2186609" cy="1202220"/>
            </a:xfrm>
          </p:grpSpPr>
          <p:sp>
            <p:nvSpPr>
              <p:cNvPr id="16" name="圓柱形 15">
                <a:extLst>
                  <a:ext uri="{FF2B5EF4-FFF2-40B4-BE49-F238E27FC236}">
                    <a16:creationId xmlns:a16="http://schemas.microsoft.com/office/drawing/2014/main" id="{67766687-2C83-4A66-841C-9B81E5726A7C}"/>
                  </a:ext>
                </a:extLst>
              </p:cNvPr>
              <p:cNvSpPr/>
              <p:nvPr/>
            </p:nvSpPr>
            <p:spPr>
              <a:xfrm>
                <a:off x="3478695" y="3449155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51EC3AE2-CC18-431E-A5C6-259C5308964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3888735"/>
                    <a:ext cx="2168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51EC3AE2-CC18-431E-A5C6-259C530896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3888735"/>
                    <a:ext cx="216868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B7BE02A-5D7A-4578-A22E-8A9F11B63FB6}"/>
                </a:ext>
              </a:extLst>
            </p:cNvPr>
            <p:cNvSpPr/>
            <p:nvPr/>
          </p:nvSpPr>
          <p:spPr>
            <a:xfrm>
              <a:off x="7399686" y="4818476"/>
              <a:ext cx="2901287" cy="11548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Find an actor based on reward function R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4E0337F-B1E6-4001-A6E1-ABAE168B8894}"/>
                </a:ext>
              </a:extLst>
            </p:cNvPr>
            <p:cNvSpPr txBox="1"/>
            <p:nvPr/>
          </p:nvSpPr>
          <p:spPr>
            <a:xfrm>
              <a:off x="6751670" y="5952000"/>
              <a:ext cx="370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00FF"/>
                  </a:solidFill>
                </a:rPr>
                <a:t>By Reinforcement learning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0" name="箭號: 向右 29">
              <a:extLst>
                <a:ext uri="{FF2B5EF4-FFF2-40B4-BE49-F238E27FC236}">
                  <a16:creationId xmlns:a16="http://schemas.microsoft.com/office/drawing/2014/main" id="{36D732FA-BDAE-4026-9396-390FB5746231}"/>
                </a:ext>
              </a:extLst>
            </p:cNvPr>
            <p:cNvSpPr/>
            <p:nvPr/>
          </p:nvSpPr>
          <p:spPr>
            <a:xfrm>
              <a:off x="4002251" y="2324988"/>
              <a:ext cx="491294" cy="61680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1" name="箭號: 向右 30">
              <a:extLst>
                <a:ext uri="{FF2B5EF4-FFF2-40B4-BE49-F238E27FC236}">
                  <a16:creationId xmlns:a16="http://schemas.microsoft.com/office/drawing/2014/main" id="{341CD9DD-9E00-4F22-9C40-7ACC221CAC1B}"/>
                </a:ext>
              </a:extLst>
            </p:cNvPr>
            <p:cNvSpPr/>
            <p:nvPr/>
          </p:nvSpPr>
          <p:spPr>
            <a:xfrm rot="16200000">
              <a:off x="5436600" y="4700096"/>
              <a:ext cx="491294" cy="61680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62867454-AB41-467D-B3DE-31FF6912B796}"/>
                </a:ext>
              </a:extLst>
            </p:cNvPr>
            <p:cNvCxnSpPr>
              <a:cxnSpLocks/>
            </p:cNvCxnSpPr>
            <p:nvPr/>
          </p:nvCxnSpPr>
          <p:spPr>
            <a:xfrm>
              <a:off x="6793230" y="2563506"/>
              <a:ext cx="70097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FE2F30E1-6D0E-4EEB-94C0-52116738D5B2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16" y="305504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2D5F6723-F466-4E23-AD44-3E5A6A6CE4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6703" y="3404254"/>
              <a:ext cx="150701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2ADB3FF-481C-4E44-9A0C-2A0C1E0932F8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55" y="3028385"/>
              <a:ext cx="0" cy="34795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F2976B38-BC98-43B6-B22B-A08906D2E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404" y="3390813"/>
              <a:ext cx="0" cy="42070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6E1DA7B1-2509-4401-9BC2-CAA0D7FD1C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0133" y="5599492"/>
              <a:ext cx="96955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820352BA-5068-4AF1-A60F-3C2B30818433}"/>
                    </a:ext>
                  </a:extLst>
                </p:cNvPr>
                <p:cNvSpPr txBox="1"/>
                <p:nvPr/>
              </p:nvSpPr>
              <p:spPr>
                <a:xfrm>
                  <a:off x="7736901" y="1228970"/>
                  <a:ext cx="2123787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&gt;</m:t>
                        </m:r>
                        <m:nary>
                          <m:naryPr>
                            <m:chr m:val="∑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820352BA-5068-4AF1-A60F-3C2B30818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901" y="1228970"/>
                  <a:ext cx="2123787" cy="778868"/>
                </a:xfrm>
                <a:prstGeom prst="rect">
                  <a:avLst/>
                </a:prstGeom>
                <a:blipFill>
                  <a:blip r:embed="rId7"/>
                  <a:stretch>
                    <a:fillRect l="-38095" t="-111290" r="-1190" b="-17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65698A9A-D8DD-4D87-9701-6A26AFA56DE3}"/>
                    </a:ext>
                  </a:extLst>
                </p:cNvPr>
                <p:cNvSpPr txBox="1"/>
                <p:nvPr/>
              </p:nvSpPr>
              <p:spPr>
                <a:xfrm>
                  <a:off x="1995565" y="5253245"/>
                  <a:ext cx="261726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Reward function </a:t>
                  </a:r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Discriminator</a:t>
                  </a:r>
                  <a:endParaRPr lang="zh-TW" altLang="en-US" sz="2000" dirty="0"/>
                </a:p>
              </p:txBody>
            </p:sp>
          </mc:Choice>
          <mc:Fallback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65698A9A-D8DD-4D87-9701-6A26AFA56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565" y="5253245"/>
                  <a:ext cx="2617261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1932" t="-535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FB3EA292-8EAB-4B4F-A790-2BD1B56DD195}"/>
                    </a:ext>
                  </a:extLst>
                </p:cNvPr>
                <p:cNvSpPr txBox="1"/>
                <p:nvPr/>
              </p:nvSpPr>
              <p:spPr>
                <a:xfrm>
                  <a:off x="1995565" y="4247385"/>
                  <a:ext cx="228345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/>
                    <a:t>Actor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altLang="zh-TW" sz="2000" dirty="0"/>
                    <a:t> Generator</a:t>
                  </a:r>
                  <a:endParaRPr lang="zh-TW" altLang="en-US" sz="2000" dirty="0"/>
                </a:p>
              </p:txBody>
            </p:sp>
          </mc:Choice>
          <mc:Fallback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FB3EA292-8EAB-4B4F-A790-2BD1B56DD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565" y="4247385"/>
                  <a:ext cx="2283453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2210"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63095D86-5FCA-4B7D-BED4-7F1B20231C68}"/>
                </a:ext>
              </a:extLst>
            </p:cNvPr>
            <p:cNvGrpSpPr/>
            <p:nvPr/>
          </p:nvGrpSpPr>
          <p:grpSpPr>
            <a:xfrm>
              <a:off x="7984235" y="3454121"/>
              <a:ext cx="1732186" cy="1024201"/>
              <a:chOff x="6460235" y="3454120"/>
              <a:chExt cx="1732186" cy="1024201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4E4413E-4030-41F6-8EAC-DB70DE8B9A84}"/>
                  </a:ext>
                </a:extLst>
              </p:cNvPr>
              <p:cNvSpPr/>
              <p:nvPr/>
            </p:nvSpPr>
            <p:spPr>
              <a:xfrm>
                <a:off x="6460235" y="3809237"/>
                <a:ext cx="1732186" cy="66908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 Function R</a:t>
                </a:r>
              </a:p>
            </p:txBody>
          </p: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98CBD0FB-BE73-4668-977C-A490DFEDC9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181514" y="3629363"/>
                <a:ext cx="35048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CB357570-A7A3-4862-8FE8-B6850CC69D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05516" y="469850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FE081AE-1C2D-4FF8-B2A3-B57AD453314F}"/>
              </a:ext>
            </a:extLst>
          </p:cNvPr>
          <p:cNvSpPr/>
          <p:nvPr/>
        </p:nvSpPr>
        <p:spPr>
          <a:xfrm>
            <a:off x="7465049" y="794627"/>
            <a:ext cx="4243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1" u="sng" dirty="0">
                <a:solidFill>
                  <a:srgbClr val="FF0000"/>
                </a:solidFill>
              </a:rPr>
              <a:t>The expert is always the best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956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68AAD8-A226-9943-A4C4-C5272A489365}"/>
              </a:ext>
            </a:extLst>
          </p:cNvPr>
          <p:cNvGrpSpPr/>
          <p:nvPr/>
        </p:nvGrpSpPr>
        <p:grpSpPr>
          <a:xfrm>
            <a:off x="1772557" y="421547"/>
            <a:ext cx="8397948" cy="6161402"/>
            <a:chOff x="1772557" y="421547"/>
            <a:chExt cx="8397948" cy="6161402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5CA75E05-E4F3-483A-9C21-02B14C22B963}"/>
                </a:ext>
              </a:extLst>
            </p:cNvPr>
            <p:cNvGrpSpPr/>
            <p:nvPr/>
          </p:nvGrpSpPr>
          <p:grpSpPr>
            <a:xfrm>
              <a:off x="3806897" y="4482343"/>
              <a:ext cx="2186609" cy="959497"/>
              <a:chOff x="3478695" y="3449155"/>
              <a:chExt cx="2186609" cy="1202220"/>
            </a:xfrm>
          </p:grpSpPr>
          <p:sp>
            <p:nvSpPr>
              <p:cNvPr id="43" name="圓柱形 42">
                <a:extLst>
                  <a:ext uri="{FF2B5EF4-FFF2-40B4-BE49-F238E27FC236}">
                    <a16:creationId xmlns:a16="http://schemas.microsoft.com/office/drawing/2014/main" id="{B406E0F8-6175-4867-B6DF-98CC83EBFBD0}"/>
                  </a:ext>
                </a:extLst>
              </p:cNvPr>
              <p:cNvSpPr/>
              <p:nvPr/>
            </p:nvSpPr>
            <p:spPr>
              <a:xfrm>
                <a:off x="3478695" y="3449155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1F0607A7-E725-4C0B-A301-0DE342335D2F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3888735"/>
                    <a:ext cx="2168687" cy="4627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1F0607A7-E725-4C0B-A301-0DE342335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3888735"/>
                    <a:ext cx="2168687" cy="46276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FC51EF0-DEE0-4CFE-80A2-61D0454E5399}"/>
                </a:ext>
              </a:extLst>
            </p:cNvPr>
            <p:cNvSpPr txBox="1"/>
            <p:nvPr/>
          </p:nvSpPr>
          <p:spPr>
            <a:xfrm>
              <a:off x="1772557" y="1025365"/>
              <a:ext cx="1130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i="1" u="sng" dirty="0"/>
                <a:t>GAN</a:t>
              </a:r>
              <a:endParaRPr lang="zh-TW" altLang="en-US" sz="2400" b="1" i="1" u="sng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DFF64F2-0046-402A-9115-B8C507FD802E}"/>
                </a:ext>
              </a:extLst>
            </p:cNvPr>
            <p:cNvSpPr txBox="1"/>
            <p:nvPr/>
          </p:nvSpPr>
          <p:spPr>
            <a:xfrm>
              <a:off x="1772557" y="3226926"/>
              <a:ext cx="1130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i="1" u="sng" dirty="0"/>
                <a:t>IRL</a:t>
              </a:r>
              <a:endParaRPr lang="zh-TW" altLang="en-US" sz="2400" b="1" i="1" u="sng" dirty="0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95F2C0E1-F617-4E27-8891-31B133609867}"/>
                </a:ext>
              </a:extLst>
            </p:cNvPr>
            <p:cNvGrpSpPr/>
            <p:nvPr/>
          </p:nvGrpSpPr>
          <p:grpSpPr>
            <a:xfrm>
              <a:off x="3460709" y="466466"/>
              <a:ext cx="2851417" cy="731192"/>
              <a:chOff x="3798412" y="6111526"/>
              <a:chExt cx="2162335" cy="554490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E05B64F-839A-469D-8F06-A7F599B5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78C0C04-5040-4B32-8405-DE2E1B60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8412" y="611152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D679EE9E-7837-4965-BF9D-D7FE3E1EE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144F702-88DC-4FE9-9677-5E6539773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47" y="6111526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AC6AF25-3221-42D5-BB34-EFF52DF30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0707" y="1362206"/>
              <a:ext cx="2851417" cy="71855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C2705D-B2CC-4D70-82BF-24A4D90E1A97}"/>
                </a:ext>
              </a:extLst>
            </p:cNvPr>
            <p:cNvSpPr/>
            <p:nvPr/>
          </p:nvSpPr>
          <p:spPr>
            <a:xfrm>
              <a:off x="4399960" y="2415649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EE68B5-EFB4-4D13-93CD-564161184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414" y="2080763"/>
              <a:ext cx="0" cy="3348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0F20508-1212-434B-B465-2DD3C2B861B9}"/>
                </a:ext>
              </a:extLst>
            </p:cNvPr>
            <p:cNvSpPr/>
            <p:nvPr/>
          </p:nvSpPr>
          <p:spPr>
            <a:xfrm>
              <a:off x="8110106" y="1459372"/>
              <a:ext cx="974500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75995A01-2233-4DDF-A6AD-7DD164BBCF86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 flipV="1">
              <a:off x="6312126" y="744713"/>
              <a:ext cx="712084" cy="969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E3B4BBC2-55C3-43AB-BFFA-68891739377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6312125" y="744713"/>
              <a:ext cx="712085" cy="10229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AC774EE-1B71-4265-9088-ED4274AAC4AC}"/>
                </a:ext>
              </a:extLst>
            </p:cNvPr>
            <p:cNvSpPr txBox="1"/>
            <p:nvPr/>
          </p:nvSpPr>
          <p:spPr>
            <a:xfrm>
              <a:off x="7024210" y="421547"/>
              <a:ext cx="3146295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/>
                <a:t>High score for real, </a:t>
              </a:r>
            </a:p>
            <a:p>
              <a:r>
                <a:rPr lang="en-US" altLang="zh-TW" dirty="0"/>
                <a:t>low score for generated</a:t>
              </a:r>
              <a:endParaRPr lang="zh-TW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6BF2F65-12FF-4B18-A455-738D47AF1367}"/>
                </a:ext>
              </a:extLst>
            </p:cNvPr>
            <p:cNvSpPr/>
            <p:nvPr/>
          </p:nvSpPr>
          <p:spPr>
            <a:xfrm>
              <a:off x="6642028" y="2335286"/>
              <a:ext cx="3528476" cy="86256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Find a G whose output obtains large score from D</a:t>
              </a:r>
              <a:endParaRPr lang="zh-TW" altLang="en-US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528D897A-CA41-4205-9A6C-F93E2972F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2868" y="2766566"/>
              <a:ext cx="12691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0A98203D-0140-4B7F-BCBD-EC1733881F05}"/>
                </a:ext>
              </a:extLst>
            </p:cNvPr>
            <p:cNvCxnSpPr>
              <a:cxnSpLocks/>
            </p:cNvCxnSpPr>
            <p:nvPr/>
          </p:nvCxnSpPr>
          <p:spPr>
            <a:xfrm>
              <a:off x="8597356" y="1197659"/>
              <a:ext cx="0" cy="2923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29D164D-A884-4201-B2B5-478D533AC0A8}"/>
                </a:ext>
              </a:extLst>
            </p:cNvPr>
            <p:cNvCxnSpPr>
              <a:cxnSpLocks/>
            </p:cNvCxnSpPr>
            <p:nvPr/>
          </p:nvCxnSpPr>
          <p:spPr>
            <a:xfrm>
              <a:off x="8609512" y="2117807"/>
              <a:ext cx="0" cy="2923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7AAE558C-F491-42FE-81B0-86C00EA9A573}"/>
                </a:ext>
              </a:extLst>
            </p:cNvPr>
            <p:cNvGrpSpPr/>
            <p:nvPr/>
          </p:nvGrpSpPr>
          <p:grpSpPr>
            <a:xfrm>
              <a:off x="3806897" y="3720461"/>
              <a:ext cx="2186609" cy="920943"/>
              <a:chOff x="3460773" y="1963183"/>
              <a:chExt cx="2186609" cy="1202220"/>
            </a:xfrm>
          </p:grpSpPr>
          <p:sp>
            <p:nvSpPr>
              <p:cNvPr id="40" name="圓柱形 39">
                <a:extLst>
                  <a:ext uri="{FF2B5EF4-FFF2-40B4-BE49-F238E27FC236}">
                    <a16:creationId xmlns:a16="http://schemas.microsoft.com/office/drawing/2014/main" id="{FC09C164-FC70-41B7-836F-A6E51E53F8FB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048F7247-BDE5-4C0D-A111-8C4CB4B8B8FB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0"/>
                    <a:ext cx="2168687" cy="4821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048F7247-BDE5-4C0D-A111-8C4CB4B8B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0"/>
                    <a:ext cx="2168687" cy="4821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6EBE996-A420-4DE5-9438-B2D82CD4D19A}"/>
                </a:ext>
              </a:extLst>
            </p:cNvPr>
            <p:cNvSpPr/>
            <p:nvPr/>
          </p:nvSpPr>
          <p:spPr>
            <a:xfrm>
              <a:off x="2101964" y="3889790"/>
              <a:ext cx="1155744" cy="58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Expert</a:t>
              </a:r>
              <a:endParaRPr lang="zh-TW" altLang="en-US" dirty="0"/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860439F6-B594-4687-B709-E4420B220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1360" y="4243332"/>
              <a:ext cx="43167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CF086B59-DC9C-429C-B529-5B4723E6802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84364" y="5640286"/>
              <a:ext cx="43167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4BD0A71-DD24-4829-AF0D-6644509565E1}"/>
                </a:ext>
              </a:extLst>
            </p:cNvPr>
            <p:cNvSpPr/>
            <p:nvPr/>
          </p:nvSpPr>
          <p:spPr>
            <a:xfrm>
              <a:off x="4404785" y="5881112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Actor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C5FCE64-065B-40D4-BB6E-1913052EFBB0}"/>
                </a:ext>
              </a:extLst>
            </p:cNvPr>
            <p:cNvSpPr/>
            <p:nvPr/>
          </p:nvSpPr>
          <p:spPr>
            <a:xfrm>
              <a:off x="7797271" y="4772755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Reward Function</a:t>
              </a:r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E77AB1DE-6598-41FD-ACAB-4394FB13ED68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6009006" y="4020531"/>
              <a:ext cx="1028990" cy="868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DA6F9784-5D46-4ED8-8092-361D3C30B171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6009006" y="4020531"/>
              <a:ext cx="1028990" cy="1012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9D746A25-0F2D-453C-8B54-1537FF39B49E}"/>
                    </a:ext>
                  </a:extLst>
                </p:cNvPr>
                <p:cNvSpPr txBox="1"/>
                <p:nvPr/>
              </p:nvSpPr>
              <p:spPr>
                <a:xfrm>
                  <a:off x="7037996" y="3697365"/>
                  <a:ext cx="2844244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Larger reward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,</a:t>
                  </a:r>
                </a:p>
                <a:p>
                  <a:r>
                    <a:rPr lang="en-US" altLang="zh-TW" dirty="0"/>
                    <a:t>Lower reward for </a:t>
                  </a:r>
                  <a14:m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9D746A25-0F2D-453C-8B54-1537FF39B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996" y="3697365"/>
                  <a:ext cx="2844244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1327" t="-3774" b="-11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486B993-B5F2-4893-B6FD-F3227AE7BE0F}"/>
                </a:ext>
              </a:extLst>
            </p:cNvPr>
            <p:cNvSpPr/>
            <p:nvPr/>
          </p:nvSpPr>
          <p:spPr>
            <a:xfrm>
              <a:off x="7179472" y="5720386"/>
              <a:ext cx="2702768" cy="86256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Find a Actor obtains large reward</a:t>
              </a:r>
              <a:endParaRPr lang="zh-TW" altLang="en-US" dirty="0"/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CE0318FA-792A-4BB2-AA99-DE082FDD1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794" y="6232030"/>
              <a:ext cx="176667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C3F4159D-F16B-4C56-9AC8-ABF6B41DF0FA}"/>
                </a:ext>
              </a:extLst>
            </p:cNvPr>
            <p:cNvCxnSpPr>
              <a:cxnSpLocks/>
            </p:cNvCxnSpPr>
            <p:nvPr/>
          </p:nvCxnSpPr>
          <p:spPr>
            <a:xfrm>
              <a:off x="8651208" y="4540787"/>
              <a:ext cx="0" cy="2923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605FBCB8-1E7D-40E3-985A-131CF0519AA3}"/>
                </a:ext>
              </a:extLst>
            </p:cNvPr>
            <p:cNvCxnSpPr>
              <a:cxnSpLocks/>
            </p:cNvCxnSpPr>
            <p:nvPr/>
          </p:nvCxnSpPr>
          <p:spPr>
            <a:xfrm>
              <a:off x="8663364" y="5460935"/>
              <a:ext cx="0" cy="2923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4372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4579-D2C3-2347-B854-2E6F4104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Data Science Center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F4A-AC23-C540-ABA7-A5E72095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Learn Today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GANs Applications for Vision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Applications for NLP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GANs Application for Speech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Reproduction of Some Models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What You Will Practice Today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Realistic Image Generation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Image to Image Translation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Password Cracking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Text to Speech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18" y="955161"/>
            <a:ext cx="8049238" cy="5533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 is Important: </a:t>
            </a:r>
            <a:r>
              <a:rPr lang="en-US" dirty="0">
                <a:hlinkClick r:id="rId4"/>
              </a:rPr>
              <a:t>GAN Zoo</a:t>
            </a:r>
            <a:endParaRPr 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62927E-F57E-46E9-A39E-A49C62B36AAF}"/>
              </a:ext>
            </a:extLst>
          </p:cNvPr>
          <p:cNvGrpSpPr/>
          <p:nvPr/>
        </p:nvGrpSpPr>
        <p:grpSpPr>
          <a:xfrm>
            <a:off x="1529566" y="1576384"/>
            <a:ext cx="1299508" cy="4430892"/>
            <a:chOff x="1008574" y="1143966"/>
            <a:chExt cx="1299508" cy="4430892"/>
          </a:xfrm>
        </p:grpSpPr>
        <p:sp>
          <p:nvSpPr>
            <p:cNvPr id="5" name="文字方塊 1">
              <a:extLst>
                <a:ext uri="{FF2B5EF4-FFF2-40B4-BE49-F238E27FC236}">
                  <a16:creationId xmlns:a16="http://schemas.microsoft.com/office/drawing/2014/main" id="{8FFFEF10-A2CA-405E-97A3-B9F1C0867780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 GAN</a:t>
              </a:r>
              <a:endParaRPr lang="zh-TW" altLang="en-US" sz="2400"/>
            </a:p>
          </p:txBody>
        </p:sp>
        <p:sp>
          <p:nvSpPr>
            <p:cNvPr id="6" name="文字方塊 8">
              <a:extLst>
                <a:ext uri="{FF2B5EF4-FFF2-40B4-BE49-F238E27FC236}">
                  <a16:creationId xmlns:a16="http://schemas.microsoft.com/office/drawing/2014/main" id="{1D1B50C2-24D1-4C4E-A696-A4E6833C526D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A</a:t>
              </a:r>
              <a:r>
                <a:rPr lang="en-US" altLang="zh-TW" sz="2400" dirty="0"/>
                <a:t>CGAN</a:t>
              </a:r>
              <a:endParaRPr lang="zh-TW" altLang="en-US" sz="2400"/>
            </a:p>
          </p:txBody>
        </p:sp>
        <p:sp>
          <p:nvSpPr>
            <p:cNvPr id="7" name="文字方塊 9">
              <a:extLst>
                <a:ext uri="{FF2B5EF4-FFF2-40B4-BE49-F238E27FC236}">
                  <a16:creationId xmlns:a16="http://schemas.microsoft.com/office/drawing/2014/main" id="{650894F5-E274-4B64-8A44-19DBF92A793F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B</a:t>
              </a:r>
              <a:r>
                <a:rPr lang="en-US" altLang="zh-TW" sz="2400" dirty="0"/>
                <a:t>GAN</a:t>
              </a:r>
              <a:endParaRPr lang="zh-TW" altLang="en-US" sz="2400"/>
            </a:p>
          </p:txBody>
        </p:sp>
        <p:sp>
          <p:nvSpPr>
            <p:cNvPr id="8" name="文字方塊 10">
              <a:extLst>
                <a:ext uri="{FF2B5EF4-FFF2-40B4-BE49-F238E27FC236}">
                  <a16:creationId xmlns:a16="http://schemas.microsoft.com/office/drawing/2014/main" id="{80AEAABE-9C8D-44D6-A2B7-182BFF4072EF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D</a:t>
              </a:r>
              <a:r>
                <a:rPr lang="en-US" altLang="zh-TW" sz="2400" dirty="0"/>
                <a:t>CGAN</a:t>
              </a:r>
              <a:endParaRPr lang="zh-TW" altLang="en-US" sz="2400"/>
            </a:p>
          </p:txBody>
        </p:sp>
        <p:sp>
          <p:nvSpPr>
            <p:cNvPr id="9" name="文字方塊 11">
              <a:extLst>
                <a:ext uri="{FF2B5EF4-FFF2-40B4-BE49-F238E27FC236}">
                  <a16:creationId xmlns:a16="http://schemas.microsoft.com/office/drawing/2014/main" id="{A3B5E9BA-6590-4694-ACC8-E1CD2A3CFC09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E</a:t>
              </a:r>
              <a:r>
                <a:rPr lang="en-US" altLang="zh-TW" sz="2400" dirty="0"/>
                <a:t>BGAN</a:t>
              </a:r>
              <a:endParaRPr lang="zh-TW" altLang="en-US" sz="2400"/>
            </a:p>
          </p:txBody>
        </p:sp>
        <p:sp>
          <p:nvSpPr>
            <p:cNvPr id="10" name="文字方塊 12">
              <a:extLst>
                <a:ext uri="{FF2B5EF4-FFF2-40B4-BE49-F238E27FC236}">
                  <a16:creationId xmlns:a16="http://schemas.microsoft.com/office/drawing/2014/main" id="{2472972B-B8AD-4024-9483-3DF14F57C7A6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f</a:t>
              </a:r>
              <a:r>
                <a:rPr lang="en-US" altLang="zh-TW" sz="2400" dirty="0"/>
                <a:t>GAN</a:t>
              </a:r>
              <a:endParaRPr lang="zh-TW" altLang="en-US" sz="2400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65BC15E2-6748-434B-96B8-0FD146AFC25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G</a:t>
              </a:r>
              <a:r>
                <a:rPr lang="en-US" altLang="zh-TW" sz="2400" dirty="0"/>
                <a:t>oGAN</a:t>
              </a:r>
              <a:endParaRPr lang="zh-TW" altLang="en-US" sz="2400" dirty="0"/>
            </a:p>
          </p:txBody>
        </p:sp>
        <p:sp>
          <p:nvSpPr>
            <p:cNvPr id="12" name="文字方塊 14">
              <a:extLst>
                <a:ext uri="{FF2B5EF4-FFF2-40B4-BE49-F238E27FC236}">
                  <a16:creationId xmlns:a16="http://schemas.microsoft.com/office/drawing/2014/main" id="{31A3B513-B924-48C5-A5B6-ADF40119D965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C</a:t>
              </a:r>
              <a:r>
                <a:rPr lang="en-US" altLang="zh-TW" sz="2400" dirty="0"/>
                <a:t>GAN</a:t>
              </a:r>
              <a:endParaRPr lang="zh-TW" altLang="en-US" sz="2400"/>
            </a:p>
          </p:txBody>
        </p:sp>
        <p:sp>
          <p:nvSpPr>
            <p:cNvPr id="13" name="文字方塊 2">
              <a:extLst>
                <a:ext uri="{FF2B5EF4-FFF2-40B4-BE49-F238E27FC236}">
                  <a16:creationId xmlns:a16="http://schemas.microsoft.com/office/drawing/2014/main" id="{83A00896-3C09-40AE-BEA6-FD8A549BB92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6341" y="5825914"/>
                <a:ext cx="636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341" y="5825914"/>
                <a:ext cx="63632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769" t="-146000" r="-7692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58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Generative Models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715897"/>
          <a:ext cx="10515600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Speech</a:t>
                      </a:r>
                      <a:r>
                        <a:rPr lang="en-US" sz="2000" baseline="0" dirty="0"/>
                        <a:t> Recognition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Natural</a:t>
                      </a:r>
                      <a:r>
                        <a:rPr lang="en-US" sz="2000" baseline="0" dirty="0"/>
                        <a:t> Language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Realistic Image Creation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Speech Enhancement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Realistic Text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Image-to-Image</a:t>
                      </a:r>
                      <a:r>
                        <a:rPr lang="en-US" baseline="0" dirty="0"/>
                        <a:t> Translation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 Driven Animation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Translation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  <a:r>
                        <a:rPr lang="en-US" baseline="0" dirty="0"/>
                        <a:t> Image Creation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Lips Talking</a:t>
                      </a:r>
                      <a:r>
                        <a:rPr lang="en-US" baseline="0" dirty="0"/>
                        <a:t> and Reading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Corpora Generation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  <a:r>
                        <a:rPr lang="en-US" baseline="0" dirty="0"/>
                        <a:t> and Shape In-Painting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  <a:r>
                        <a:rPr lang="en-US" baseline="0" dirty="0"/>
                        <a:t> Audio/Voice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Machine Translation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Object/Image</a:t>
                      </a:r>
                      <a:r>
                        <a:rPr lang="en-US" baseline="0" dirty="0"/>
                        <a:t> Reconstruction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Conversion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Sequence</a:t>
                      </a:r>
                      <a:r>
                        <a:rPr lang="en-US" baseline="0" dirty="0"/>
                        <a:t>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Super-Resolution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Separation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Neural Dialog Generation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 Emotion and Aging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Impersonation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</a:t>
                      </a:r>
                      <a:r>
                        <a:rPr lang="en-US" baseline="0" dirty="0"/>
                        <a:t> Conversation Responses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 Frame Prediction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</a:t>
                      </a:r>
                      <a:r>
                        <a:rPr lang="en-US" baseline="0" dirty="0"/>
                        <a:t> and S</a:t>
                      </a:r>
                      <a:r>
                        <a:rPr lang="en-US" dirty="0"/>
                        <a:t>peaker Emotion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r>
                        <a:rPr lang="en-US" baseline="0" dirty="0"/>
                        <a:t> Style Transfer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 Deblurring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Postfilter for Synthesized speech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Abstractive</a:t>
                      </a:r>
                      <a:r>
                        <a:rPr lang="en-US" baseline="0" dirty="0"/>
                        <a:t> Summarization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More 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 More ….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Many More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6038033"/>
            <a:ext cx="464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Source: </a:t>
            </a:r>
            <a:r>
              <a:rPr lang="en-US" dirty="0">
                <a:hlinkClick r:id="rId2"/>
              </a:rPr>
              <a:t>The GAN Zoo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Really Awesome 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9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858-4737-484F-8156-428244AB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14CF-21C2-6B42-B46A-02E5601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b="1" dirty="0"/>
              <a:t>Application of GANs</a:t>
            </a:r>
          </a:p>
          <a:p>
            <a:pPr marL="457200" indent="-457200">
              <a:buFont typeface="+mj-lt"/>
              <a:buAutoNum type="arabicPeriod"/>
            </a:pPr>
            <a:r>
              <a:rPr lang="en-ID" b="1" dirty="0">
                <a:solidFill>
                  <a:srgbClr val="C00000"/>
                </a:solidFill>
              </a:rPr>
              <a:t>Image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Unsupervised Conditional GANs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GANS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1447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82CE-FDE8-2F42-904A-7DBD05F4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Generated Realistic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C3D2-C215-854E-9854-B1E035A0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Input:</a:t>
            </a:r>
            <a:r>
              <a:rPr lang="en-US" sz="2000" dirty="0"/>
              <a:t> Face anime images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Output:</a:t>
            </a:r>
            <a:r>
              <a:rPr lang="en-US" sz="2000" dirty="0"/>
              <a:t>  Realistic face anime images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47888F-4436-0246-9063-03A6C2A03A0A}"/>
              </a:ext>
            </a:extLst>
          </p:cNvPr>
          <p:cNvGrpSpPr/>
          <p:nvPr/>
        </p:nvGrpSpPr>
        <p:grpSpPr>
          <a:xfrm>
            <a:off x="930896" y="2694450"/>
            <a:ext cx="10515600" cy="3261506"/>
            <a:chOff x="930896" y="2373175"/>
            <a:chExt cx="10515600" cy="3261506"/>
          </a:xfrm>
        </p:grpSpPr>
        <p:pic>
          <p:nvPicPr>
            <p:cNvPr id="4" name="內容版面配置區 4">
              <a:extLst>
                <a:ext uri="{FF2B5EF4-FFF2-40B4-BE49-F238E27FC236}">
                  <a16:creationId xmlns:a16="http://schemas.microsoft.com/office/drawing/2014/main" id="{A41119D0-B93C-904F-AD3B-0EBB09538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3" r="6847"/>
            <a:stretch/>
          </p:blipFill>
          <p:spPr>
            <a:xfrm>
              <a:off x="930896" y="2373176"/>
              <a:ext cx="2687475" cy="32615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A688E9-3ADF-9A4C-A2BF-99F9D781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417" y="2373175"/>
              <a:ext cx="3261505" cy="32615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9DE15-1444-CD49-A051-60DBA16C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211" y="2373175"/>
              <a:ext cx="3938285" cy="3261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70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9924</TotalTime>
  <Words>2819</Words>
  <Application>Microsoft Macintosh PowerPoint</Application>
  <PresentationFormat>Widescreen</PresentationFormat>
  <Paragraphs>803</Paragraphs>
  <Slides>59</Slides>
  <Notes>16</Notes>
  <HiddenSlides>0</HiddenSlides>
  <MMClips>12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微軟正黑體</vt:lpstr>
      <vt:lpstr>新細明體</vt:lpstr>
      <vt:lpstr>Arial</vt:lpstr>
      <vt:lpstr>Calibri</vt:lpstr>
      <vt:lpstr>Calibri Light</vt:lpstr>
      <vt:lpstr>Cambria Math</vt:lpstr>
      <vt:lpstr>Lucida Grande</vt:lpstr>
      <vt:lpstr>NimbusRomNo9L-ReguItal</vt:lpstr>
      <vt:lpstr>Times New Roman</vt:lpstr>
      <vt:lpstr>Wingdings</vt:lpstr>
      <vt:lpstr>Office Theme</vt:lpstr>
      <vt:lpstr>4- Applications of GANs for Image Generation</vt:lpstr>
      <vt:lpstr>Welcome to Data Science Center UI</vt:lpstr>
      <vt:lpstr>Outline</vt:lpstr>
      <vt:lpstr>How GANs Work</vt:lpstr>
      <vt:lpstr>Why Generative Models Important?</vt:lpstr>
      <vt:lpstr>Why This Course is Important: GAN Zoo</vt:lpstr>
      <vt:lpstr>Applications of Generative Models</vt:lpstr>
      <vt:lpstr>Outline</vt:lpstr>
      <vt:lpstr>GANs Generated Realistic Images</vt:lpstr>
      <vt:lpstr>GANs Generated Realistic Images</vt:lpstr>
      <vt:lpstr>GANs Generated Realistic Images</vt:lpstr>
      <vt:lpstr>GANs for Image Super Resolution</vt:lpstr>
      <vt:lpstr>Outline</vt:lpstr>
      <vt:lpstr>How Conditional GANs Work</vt:lpstr>
      <vt:lpstr>Text to Image</vt:lpstr>
      <vt:lpstr>Conditional GANs</vt:lpstr>
      <vt:lpstr>Conditional GANs</vt:lpstr>
      <vt:lpstr>Conditional GANs - Discriminator</vt:lpstr>
      <vt:lpstr>Conditional GANs</vt:lpstr>
      <vt:lpstr>Conditional GANs – Image to Image</vt:lpstr>
      <vt:lpstr>Conditional GANs – Image to Image</vt:lpstr>
      <vt:lpstr>Conditional GANs – Image to Image</vt:lpstr>
      <vt:lpstr>Conditional GANs – Video Generator</vt:lpstr>
      <vt:lpstr>Conditional GANs – Sound to Image</vt:lpstr>
      <vt:lpstr>Conditional GANs – Audio to Image</vt:lpstr>
      <vt:lpstr>Conditional GANs – Image to Label</vt:lpstr>
      <vt:lpstr>Conditional GANs – Image to Label</vt:lpstr>
      <vt:lpstr>Domain Adversarial Training</vt:lpstr>
      <vt:lpstr>Domain Adversarial Training</vt:lpstr>
      <vt:lpstr>Domain Adversarial Training</vt:lpstr>
      <vt:lpstr>Outline</vt:lpstr>
      <vt:lpstr>Unsupervised Conditional GAN</vt:lpstr>
      <vt:lpstr>Unsupervised Conditional Generation</vt:lpstr>
      <vt:lpstr>Direct Transformation</vt:lpstr>
      <vt:lpstr>Direct Transformation</vt:lpstr>
      <vt:lpstr>Direct Transformation</vt:lpstr>
      <vt:lpstr>Direct Transformation</vt:lpstr>
      <vt:lpstr>Direct Transformation – Cycle GAN </vt:lpstr>
      <vt:lpstr>Direct Transformation – Cycle GAN </vt:lpstr>
      <vt:lpstr>PowerPoint Presentation</vt:lpstr>
      <vt:lpstr>Issue of Cycle Consistency</vt:lpstr>
      <vt:lpstr>Unsupervised Conditional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Basic Components </vt:lpstr>
      <vt:lpstr>Neural network as Actor</vt:lpstr>
      <vt:lpstr>Actor, Environment, Reward </vt:lpstr>
      <vt:lpstr>Reinforcement Learning v.s. GAN</vt:lpstr>
      <vt:lpstr>Imitation Learning</vt:lpstr>
      <vt:lpstr>Inverse Reinforcement Learning</vt:lpstr>
      <vt:lpstr>Framework of IRL</vt:lpstr>
      <vt:lpstr>PowerPoint Presentation</vt:lpstr>
      <vt:lpstr>Welcome to Data Science Center UI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GANs</dc:title>
  <dc:creator>Risman Adnan</dc:creator>
  <cp:lastModifiedBy>Risman Adnan</cp:lastModifiedBy>
  <cp:revision>93</cp:revision>
  <dcterms:created xsi:type="dcterms:W3CDTF">2019-06-29T06:18:10Z</dcterms:created>
  <dcterms:modified xsi:type="dcterms:W3CDTF">2019-11-30T03:33:38Z</dcterms:modified>
</cp:coreProperties>
</file>